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98" r:id="rId2"/>
    <p:sldId id="314" r:id="rId3"/>
    <p:sldId id="302" r:id="rId4"/>
    <p:sldId id="303" r:id="rId5"/>
    <p:sldId id="304" r:id="rId6"/>
    <p:sldId id="318" r:id="rId7"/>
    <p:sldId id="309" r:id="rId8"/>
    <p:sldId id="315" r:id="rId9"/>
    <p:sldId id="322" r:id="rId10"/>
    <p:sldId id="324" r:id="rId11"/>
    <p:sldId id="325" r:id="rId12"/>
    <p:sldId id="323" r:id="rId13"/>
    <p:sldId id="326" r:id="rId14"/>
    <p:sldId id="327" r:id="rId15"/>
    <p:sldId id="328" r:id="rId16"/>
    <p:sldId id="329" r:id="rId17"/>
    <p:sldId id="330" r:id="rId18"/>
    <p:sldId id="331" r:id="rId19"/>
    <p:sldId id="332" r:id="rId20"/>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6521" autoAdjust="0"/>
  </p:normalViewPr>
  <p:slideViewPr>
    <p:cSldViewPr>
      <p:cViewPr varScale="1">
        <p:scale>
          <a:sx n="89" d="100"/>
          <a:sy n="89" d="100"/>
        </p:scale>
        <p:origin x="2280" y="84"/>
      </p:cViewPr>
      <p:guideLst>
        <p:guide orient="horz" pos="2160"/>
        <p:guide pos="2880"/>
      </p:guideLst>
    </p:cSldViewPr>
  </p:slideViewPr>
  <p:notesTextViewPr>
    <p:cViewPr>
      <p:scale>
        <a:sx n="3" d="2"/>
        <a:sy n="3" d="2"/>
      </p:scale>
      <p:origin x="0" y="0"/>
    </p:cViewPr>
  </p:notesTextViewPr>
  <p:notesViewPr>
    <p:cSldViewPr>
      <p:cViewPr varScale="1">
        <p:scale>
          <a:sx n="92" d="100"/>
          <a:sy n="92" d="100"/>
        </p:scale>
        <p:origin x="373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 Id="rId5" Type="http://schemas.openxmlformats.org/officeDocument/2006/relationships/image" Target="../media/image32.png"/><Relationship Id="rId4"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8.jpeg"/><Relationship Id="rId5" Type="http://schemas.openxmlformats.org/officeDocument/2006/relationships/image" Target="../media/image32.png"/><Relationship Id="rId4"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D09ABB-717C-4B06-982F-D8D979EF3771}" type="doc">
      <dgm:prSet loTypeId="urn:microsoft.com/office/officeart/2008/layout/AscendingPictureAccentProcess" loCatId="process" qsTypeId="urn:microsoft.com/office/officeart/2005/8/quickstyle/3d2" qsCatId="3D" csTypeId="urn:microsoft.com/office/officeart/2005/8/colors/colorful3" csCatId="colorful" phldr="1"/>
      <dgm:spPr/>
      <dgm:t>
        <a:bodyPr/>
        <a:lstStyle/>
        <a:p>
          <a:endParaRPr lang="en-US"/>
        </a:p>
      </dgm:t>
    </dgm:pt>
    <dgm:pt modelId="{858B901A-7A97-4B6A-B361-5D8E0E9B2F59}">
      <dgm:prSet phldrT="[Text]"/>
      <dgm:spPr/>
      <dgm:t>
        <a:bodyPr/>
        <a:lstStyle/>
        <a:p>
          <a:r>
            <a:rPr lang="en-US" dirty="0" smtClean="0"/>
            <a:t>INITIATE</a:t>
          </a:r>
          <a:endParaRPr lang="en-US" dirty="0"/>
        </a:p>
      </dgm:t>
    </dgm:pt>
    <dgm:pt modelId="{6012B6F1-7D4B-43FE-881E-123083C298E9}" type="parTrans" cxnId="{01E42B3A-7FEF-4DA5-9B71-2E069D06A0BC}">
      <dgm:prSet/>
      <dgm:spPr/>
      <dgm:t>
        <a:bodyPr/>
        <a:lstStyle/>
        <a:p>
          <a:endParaRPr lang="en-US"/>
        </a:p>
      </dgm:t>
    </dgm:pt>
    <dgm:pt modelId="{7861550F-E388-4D46-BAA1-DCB51F30CEB6}" type="sibTrans" cxnId="{01E42B3A-7FEF-4DA5-9B71-2E069D06A0BC}">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dgm:spPr>
      <dgm:t>
        <a:bodyPr/>
        <a:lstStyle/>
        <a:p>
          <a:endParaRPr lang="en-US"/>
        </a:p>
      </dgm:t>
    </dgm:pt>
    <dgm:pt modelId="{EF6F56B1-7031-4ECD-8572-2DE9BFF2A2AC}">
      <dgm:prSet phldrT="[Text]"/>
      <dgm:spPr/>
      <dgm:t>
        <a:bodyPr/>
        <a:lstStyle/>
        <a:p>
          <a:r>
            <a:rPr lang="en-US" dirty="0" smtClean="0"/>
            <a:t>TRANSITION</a:t>
          </a:r>
          <a:endParaRPr lang="en-US" dirty="0"/>
        </a:p>
      </dgm:t>
    </dgm:pt>
    <dgm:pt modelId="{BE46EE72-2F24-4792-8F2E-A2AB4EF679E7}" type="parTrans" cxnId="{2E27C0EE-DFA1-43BB-8C53-450959E02B8F}">
      <dgm:prSet/>
      <dgm:spPr/>
      <dgm:t>
        <a:bodyPr/>
        <a:lstStyle/>
        <a:p>
          <a:endParaRPr lang="en-US"/>
        </a:p>
      </dgm:t>
    </dgm:pt>
    <dgm:pt modelId="{0C785707-5834-4B61-90CC-12345F4E54A6}" type="sibTrans" cxnId="{2E27C0EE-DFA1-43BB-8C53-450959E02B8F}">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63B2C819-E849-4A24-A56D-626960E6DE59}">
      <dgm:prSet phldrT="[Text]"/>
      <dgm:spPr/>
      <dgm:t>
        <a:bodyPr/>
        <a:lstStyle/>
        <a:p>
          <a:r>
            <a:rPr lang="en-US" dirty="0" smtClean="0"/>
            <a:t>DEFINE</a:t>
          </a:r>
          <a:endParaRPr lang="en-US" dirty="0"/>
        </a:p>
      </dgm:t>
    </dgm:pt>
    <dgm:pt modelId="{1509E73A-2B1E-44C3-88B0-12D208DE46E0}" type="parTrans" cxnId="{48AB4FC0-F8FC-4116-A3B9-424E40C97248}">
      <dgm:prSet/>
      <dgm:spPr/>
      <dgm:t>
        <a:bodyPr/>
        <a:lstStyle/>
        <a:p>
          <a:endParaRPr lang="en-US"/>
        </a:p>
      </dgm:t>
    </dgm:pt>
    <dgm:pt modelId="{A3E649D4-1BC4-470C-A100-F3E14B5D5307}" type="sibTrans" cxnId="{48AB4FC0-F8FC-4116-A3B9-424E40C97248}">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8F77AB5A-D1F8-4107-A1B0-340F812C0EC9}">
      <dgm:prSet phldrT="[Text]"/>
      <dgm:spPr/>
      <dgm:t>
        <a:bodyPr/>
        <a:lstStyle/>
        <a:p>
          <a:r>
            <a:rPr lang="en-US" dirty="0" smtClean="0"/>
            <a:t>CONFIGURE</a:t>
          </a:r>
          <a:endParaRPr lang="en-US" dirty="0"/>
        </a:p>
      </dgm:t>
    </dgm:pt>
    <dgm:pt modelId="{6A11DED0-9B92-4551-B4F7-A4D08613E727}" type="parTrans" cxnId="{CAEE8483-05F3-4CEF-B4F3-B61D728A630A}">
      <dgm:prSet/>
      <dgm:spPr/>
      <dgm:t>
        <a:bodyPr/>
        <a:lstStyle/>
        <a:p>
          <a:endParaRPr lang="en-US"/>
        </a:p>
      </dgm:t>
    </dgm:pt>
    <dgm:pt modelId="{6501E5A0-455F-461D-BB20-167E29DEEBCB}" type="sibTrans" cxnId="{CAEE8483-05F3-4CEF-B4F3-B61D728A630A}">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t>
        <a:bodyPr/>
        <a:lstStyle/>
        <a:p>
          <a:endParaRPr lang="en-US"/>
        </a:p>
      </dgm:t>
    </dgm:pt>
    <dgm:pt modelId="{82A959C4-0C48-422A-9700-4D1BA91EBAE6}">
      <dgm:prSet phldrT="[Text]"/>
      <dgm:spPr/>
      <dgm:t>
        <a:bodyPr/>
        <a:lstStyle/>
        <a:p>
          <a:r>
            <a:rPr lang="en-US" dirty="0" smtClean="0"/>
            <a:t>DEPLOY</a:t>
          </a:r>
          <a:endParaRPr lang="en-US" dirty="0"/>
        </a:p>
      </dgm:t>
    </dgm:pt>
    <dgm:pt modelId="{A462E09C-908B-44F1-936E-595A0FCC225C}" type="parTrans" cxnId="{F5927064-528E-4C43-939A-2F30EC62FB9E}">
      <dgm:prSet/>
      <dgm:spPr/>
      <dgm:t>
        <a:bodyPr/>
        <a:lstStyle/>
        <a:p>
          <a:endParaRPr lang="en-US"/>
        </a:p>
      </dgm:t>
    </dgm:pt>
    <dgm:pt modelId="{B7C3983F-26BA-4275-977A-102191F1C6B3}" type="sibTrans" cxnId="{F5927064-528E-4C43-939A-2F30EC62FB9E}">
      <dgm:prSet/>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8000" r="-8000"/>
          </a:stretch>
        </a:blipFill>
      </dgm:spPr>
      <dgm:t>
        <a:bodyPr/>
        <a:lstStyle/>
        <a:p>
          <a:endParaRPr lang="en-US"/>
        </a:p>
      </dgm:t>
    </dgm:pt>
    <dgm:pt modelId="{610A8EFF-ED8D-4F5C-9E5C-BB9517C4632C}" type="pres">
      <dgm:prSet presAssocID="{D0D09ABB-717C-4B06-982F-D8D979EF3771}" presName="Name0" presStyleCnt="0">
        <dgm:presLayoutVars>
          <dgm:chMax val="7"/>
          <dgm:chPref val="7"/>
          <dgm:dir/>
        </dgm:presLayoutVars>
      </dgm:prSet>
      <dgm:spPr/>
      <dgm:t>
        <a:bodyPr/>
        <a:lstStyle/>
        <a:p>
          <a:endParaRPr lang="en-US"/>
        </a:p>
      </dgm:t>
    </dgm:pt>
    <dgm:pt modelId="{921859E4-E0D4-43A1-B535-960CD7053AC2}" type="pres">
      <dgm:prSet presAssocID="{D0D09ABB-717C-4B06-982F-D8D979EF3771}" presName="dot1" presStyleLbl="alignNode1" presStyleIdx="0" presStyleCnt="15"/>
      <dgm:spPr/>
    </dgm:pt>
    <dgm:pt modelId="{1193D318-837C-4782-AC8C-C3E58D6C90B9}" type="pres">
      <dgm:prSet presAssocID="{D0D09ABB-717C-4B06-982F-D8D979EF3771}" presName="dot2" presStyleLbl="alignNode1" presStyleIdx="1" presStyleCnt="15"/>
      <dgm:spPr/>
    </dgm:pt>
    <dgm:pt modelId="{E4376234-A7CF-4AA8-B6AA-5E43364B7EB9}" type="pres">
      <dgm:prSet presAssocID="{D0D09ABB-717C-4B06-982F-D8D979EF3771}" presName="dot3" presStyleLbl="alignNode1" presStyleIdx="2" presStyleCnt="15"/>
      <dgm:spPr/>
    </dgm:pt>
    <dgm:pt modelId="{996906AF-FBAB-45E3-958D-C347B0657B51}" type="pres">
      <dgm:prSet presAssocID="{D0D09ABB-717C-4B06-982F-D8D979EF3771}" presName="dot4" presStyleLbl="alignNode1" presStyleIdx="3" presStyleCnt="15"/>
      <dgm:spPr/>
    </dgm:pt>
    <dgm:pt modelId="{3F750188-9B2B-4F20-A5EC-ED08C1D05F38}" type="pres">
      <dgm:prSet presAssocID="{D0D09ABB-717C-4B06-982F-D8D979EF3771}" presName="dot5" presStyleLbl="alignNode1" presStyleIdx="4" presStyleCnt="15"/>
      <dgm:spPr/>
    </dgm:pt>
    <dgm:pt modelId="{B16882BA-1D28-47D2-999B-4FE13A4C3331}" type="pres">
      <dgm:prSet presAssocID="{D0D09ABB-717C-4B06-982F-D8D979EF3771}" presName="dot6" presStyleLbl="alignNode1" presStyleIdx="5" presStyleCnt="15"/>
      <dgm:spPr/>
    </dgm:pt>
    <dgm:pt modelId="{8654AB58-8BAF-4B35-9366-3A373AAC6273}" type="pres">
      <dgm:prSet presAssocID="{D0D09ABB-717C-4B06-982F-D8D979EF3771}" presName="dot7" presStyleLbl="alignNode1" presStyleIdx="6" presStyleCnt="15"/>
      <dgm:spPr/>
    </dgm:pt>
    <dgm:pt modelId="{0DBF2F39-5EB5-424B-B9DF-451A9CF771DC}" type="pres">
      <dgm:prSet presAssocID="{D0D09ABB-717C-4B06-982F-D8D979EF3771}" presName="dot8" presStyleLbl="alignNode1" presStyleIdx="7" presStyleCnt="15"/>
      <dgm:spPr/>
    </dgm:pt>
    <dgm:pt modelId="{0DFA6761-03FE-4636-B4A6-2C37BD32FE0D}" type="pres">
      <dgm:prSet presAssocID="{D0D09ABB-717C-4B06-982F-D8D979EF3771}" presName="dotArrow1" presStyleLbl="alignNode1" presStyleIdx="8" presStyleCnt="15"/>
      <dgm:spPr/>
    </dgm:pt>
    <dgm:pt modelId="{E901D4EF-1215-4005-BA3E-9E50DC72B3D4}" type="pres">
      <dgm:prSet presAssocID="{D0D09ABB-717C-4B06-982F-D8D979EF3771}" presName="dotArrow2" presStyleLbl="alignNode1" presStyleIdx="9" presStyleCnt="15"/>
      <dgm:spPr/>
    </dgm:pt>
    <dgm:pt modelId="{5D8FA8E1-BBD6-4014-82B8-0484FE0D6A32}" type="pres">
      <dgm:prSet presAssocID="{D0D09ABB-717C-4B06-982F-D8D979EF3771}" presName="dotArrow3" presStyleLbl="alignNode1" presStyleIdx="10" presStyleCnt="15"/>
      <dgm:spPr/>
    </dgm:pt>
    <dgm:pt modelId="{3A9D8E15-5260-4912-A1DF-23012245F8C9}" type="pres">
      <dgm:prSet presAssocID="{D0D09ABB-717C-4B06-982F-D8D979EF3771}" presName="dotArrow4" presStyleLbl="alignNode1" presStyleIdx="11" presStyleCnt="15"/>
      <dgm:spPr/>
    </dgm:pt>
    <dgm:pt modelId="{7F1CC8FA-835E-4443-AEAA-DB3CDC604ED7}" type="pres">
      <dgm:prSet presAssocID="{D0D09ABB-717C-4B06-982F-D8D979EF3771}" presName="dotArrow5" presStyleLbl="alignNode1" presStyleIdx="12" presStyleCnt="15"/>
      <dgm:spPr/>
    </dgm:pt>
    <dgm:pt modelId="{7D53DC5F-9322-4534-975A-F6D5F74B0EF9}" type="pres">
      <dgm:prSet presAssocID="{D0D09ABB-717C-4B06-982F-D8D979EF3771}" presName="dotArrow6" presStyleLbl="alignNode1" presStyleIdx="13" presStyleCnt="15"/>
      <dgm:spPr/>
    </dgm:pt>
    <dgm:pt modelId="{82424580-5A0A-471C-9815-7D490F9A11A4}" type="pres">
      <dgm:prSet presAssocID="{D0D09ABB-717C-4B06-982F-D8D979EF3771}" presName="dotArrow7" presStyleLbl="alignNode1" presStyleIdx="14" presStyleCnt="15"/>
      <dgm:spPr/>
    </dgm:pt>
    <dgm:pt modelId="{24D74E6B-F50E-4956-830C-895E72BBA984}" type="pres">
      <dgm:prSet presAssocID="{858B901A-7A97-4B6A-B361-5D8E0E9B2F59}" presName="parTx1" presStyleLbl="node1" presStyleIdx="0" presStyleCnt="5"/>
      <dgm:spPr/>
      <dgm:t>
        <a:bodyPr/>
        <a:lstStyle/>
        <a:p>
          <a:endParaRPr lang="en-US"/>
        </a:p>
      </dgm:t>
    </dgm:pt>
    <dgm:pt modelId="{08C9EBC1-2917-48F4-8A9F-F35CE6309F40}" type="pres">
      <dgm:prSet presAssocID="{7861550F-E388-4D46-BAA1-DCB51F30CEB6}" presName="picture1" presStyleCnt="0"/>
      <dgm:spPr/>
    </dgm:pt>
    <dgm:pt modelId="{4AE48198-49B3-4559-A92E-937BCC182098}" type="pres">
      <dgm:prSet presAssocID="{7861550F-E388-4D46-BAA1-DCB51F30CEB6}" presName="imageRepeatNode" presStyleLbl="fgImgPlace1" presStyleIdx="0" presStyleCnt="5"/>
      <dgm:spPr/>
      <dgm:t>
        <a:bodyPr/>
        <a:lstStyle/>
        <a:p>
          <a:endParaRPr lang="en-US"/>
        </a:p>
      </dgm:t>
    </dgm:pt>
    <dgm:pt modelId="{3DD1292A-65D0-4869-AEC6-E79AABCA9FE3}" type="pres">
      <dgm:prSet presAssocID="{63B2C819-E849-4A24-A56D-626960E6DE59}" presName="parTx2" presStyleLbl="node1" presStyleIdx="1" presStyleCnt="5"/>
      <dgm:spPr/>
      <dgm:t>
        <a:bodyPr/>
        <a:lstStyle/>
        <a:p>
          <a:endParaRPr lang="en-US"/>
        </a:p>
      </dgm:t>
    </dgm:pt>
    <dgm:pt modelId="{0E52F7CF-3EF7-46C0-8241-87A3F605A6BB}" type="pres">
      <dgm:prSet presAssocID="{A3E649D4-1BC4-470C-A100-F3E14B5D5307}" presName="picture2" presStyleCnt="0"/>
      <dgm:spPr/>
    </dgm:pt>
    <dgm:pt modelId="{097C9CA5-CE33-4B15-B289-780CD9FA9BBE}" type="pres">
      <dgm:prSet presAssocID="{A3E649D4-1BC4-470C-A100-F3E14B5D5307}" presName="imageRepeatNode" presStyleLbl="fgImgPlace1" presStyleIdx="1" presStyleCnt="5"/>
      <dgm:spPr/>
      <dgm:t>
        <a:bodyPr/>
        <a:lstStyle/>
        <a:p>
          <a:endParaRPr lang="en-US"/>
        </a:p>
      </dgm:t>
    </dgm:pt>
    <dgm:pt modelId="{F29E78BA-B13C-4BC1-8639-E8E1CB9CFBA7}" type="pres">
      <dgm:prSet presAssocID="{8F77AB5A-D1F8-4107-A1B0-340F812C0EC9}" presName="parTx3" presStyleLbl="node1" presStyleIdx="2" presStyleCnt="5"/>
      <dgm:spPr/>
      <dgm:t>
        <a:bodyPr/>
        <a:lstStyle/>
        <a:p>
          <a:endParaRPr lang="en-US"/>
        </a:p>
      </dgm:t>
    </dgm:pt>
    <dgm:pt modelId="{7BC3C1AB-B084-41F2-B111-1191014AACFF}" type="pres">
      <dgm:prSet presAssocID="{6501E5A0-455F-461D-BB20-167E29DEEBCB}" presName="picture3" presStyleCnt="0"/>
      <dgm:spPr/>
    </dgm:pt>
    <dgm:pt modelId="{8ADFCAA6-FF45-4E9F-ABE4-D132A4B9C809}" type="pres">
      <dgm:prSet presAssocID="{6501E5A0-455F-461D-BB20-167E29DEEBCB}" presName="imageRepeatNode" presStyleLbl="fgImgPlace1" presStyleIdx="2" presStyleCnt="5"/>
      <dgm:spPr/>
      <dgm:t>
        <a:bodyPr/>
        <a:lstStyle/>
        <a:p>
          <a:endParaRPr lang="en-US"/>
        </a:p>
      </dgm:t>
    </dgm:pt>
    <dgm:pt modelId="{DCC2F37B-FE6E-4348-B975-3DE030550E9B}" type="pres">
      <dgm:prSet presAssocID="{EF6F56B1-7031-4ECD-8572-2DE9BFF2A2AC}" presName="parTx4" presStyleLbl="node1" presStyleIdx="3" presStyleCnt="5"/>
      <dgm:spPr/>
      <dgm:t>
        <a:bodyPr/>
        <a:lstStyle/>
        <a:p>
          <a:endParaRPr lang="en-US"/>
        </a:p>
      </dgm:t>
    </dgm:pt>
    <dgm:pt modelId="{49CB5F15-13A1-42A4-86EA-130E52829B88}" type="pres">
      <dgm:prSet presAssocID="{0C785707-5834-4B61-90CC-12345F4E54A6}" presName="picture4" presStyleCnt="0"/>
      <dgm:spPr/>
    </dgm:pt>
    <dgm:pt modelId="{537C1F6F-ADE0-4786-804A-A60AE19B8742}" type="pres">
      <dgm:prSet presAssocID="{0C785707-5834-4B61-90CC-12345F4E54A6}" presName="imageRepeatNode" presStyleLbl="fgImgPlace1" presStyleIdx="3" presStyleCnt="5"/>
      <dgm:spPr/>
      <dgm:t>
        <a:bodyPr/>
        <a:lstStyle/>
        <a:p>
          <a:endParaRPr lang="en-US"/>
        </a:p>
      </dgm:t>
    </dgm:pt>
    <dgm:pt modelId="{4B65B389-0E68-409B-ADB8-DEBE08C17710}" type="pres">
      <dgm:prSet presAssocID="{82A959C4-0C48-422A-9700-4D1BA91EBAE6}" presName="parTx5" presStyleLbl="node1" presStyleIdx="4" presStyleCnt="5"/>
      <dgm:spPr/>
      <dgm:t>
        <a:bodyPr/>
        <a:lstStyle/>
        <a:p>
          <a:endParaRPr lang="en-US"/>
        </a:p>
      </dgm:t>
    </dgm:pt>
    <dgm:pt modelId="{5237EE6B-2421-4809-9ECF-340ECF535AA1}" type="pres">
      <dgm:prSet presAssocID="{B7C3983F-26BA-4275-977A-102191F1C6B3}" presName="picture5" presStyleCnt="0"/>
      <dgm:spPr/>
    </dgm:pt>
    <dgm:pt modelId="{8CE7B9A0-AECC-405A-9AFA-3B117060818D}" type="pres">
      <dgm:prSet presAssocID="{B7C3983F-26BA-4275-977A-102191F1C6B3}" presName="imageRepeatNode" presStyleLbl="fgImgPlace1" presStyleIdx="4" presStyleCnt="5"/>
      <dgm:spPr/>
      <dgm:t>
        <a:bodyPr/>
        <a:lstStyle/>
        <a:p>
          <a:endParaRPr lang="en-US"/>
        </a:p>
      </dgm:t>
    </dgm:pt>
  </dgm:ptLst>
  <dgm:cxnLst>
    <dgm:cxn modelId="{A11250D8-5978-964F-B177-5BC13935CA7A}" type="presOf" srcId="{7861550F-E388-4D46-BAA1-DCB51F30CEB6}" destId="{4AE48198-49B3-4559-A92E-937BCC182098}" srcOrd="0" destOrd="0" presId="urn:microsoft.com/office/officeart/2008/layout/AscendingPictureAccentProcess"/>
    <dgm:cxn modelId="{4B73C7C3-57AF-CC49-95CE-3C19E02D7288}" type="presOf" srcId="{A3E649D4-1BC4-470C-A100-F3E14B5D5307}" destId="{097C9CA5-CE33-4B15-B289-780CD9FA9BBE}" srcOrd="0" destOrd="0" presId="urn:microsoft.com/office/officeart/2008/layout/AscendingPictureAccentProcess"/>
    <dgm:cxn modelId="{F5927064-528E-4C43-939A-2F30EC62FB9E}" srcId="{D0D09ABB-717C-4B06-982F-D8D979EF3771}" destId="{82A959C4-0C48-422A-9700-4D1BA91EBAE6}" srcOrd="4" destOrd="0" parTransId="{A462E09C-908B-44F1-936E-595A0FCC225C}" sibTransId="{B7C3983F-26BA-4275-977A-102191F1C6B3}"/>
    <dgm:cxn modelId="{9AC58BDA-252F-314E-89F2-6169F127C1EF}" type="presOf" srcId="{8F77AB5A-D1F8-4107-A1B0-340F812C0EC9}" destId="{F29E78BA-B13C-4BC1-8639-E8E1CB9CFBA7}" srcOrd="0" destOrd="0" presId="urn:microsoft.com/office/officeart/2008/layout/AscendingPictureAccentProcess"/>
    <dgm:cxn modelId="{ACF3A96D-A5BA-834A-8A7E-23FBEB672615}" type="presOf" srcId="{B7C3983F-26BA-4275-977A-102191F1C6B3}" destId="{8CE7B9A0-AECC-405A-9AFA-3B117060818D}" srcOrd="0" destOrd="0" presId="urn:microsoft.com/office/officeart/2008/layout/AscendingPictureAccentProcess"/>
    <dgm:cxn modelId="{48AB4FC0-F8FC-4116-A3B9-424E40C97248}" srcId="{D0D09ABB-717C-4B06-982F-D8D979EF3771}" destId="{63B2C819-E849-4A24-A56D-626960E6DE59}" srcOrd="1" destOrd="0" parTransId="{1509E73A-2B1E-44C3-88B0-12D208DE46E0}" sibTransId="{A3E649D4-1BC4-470C-A100-F3E14B5D5307}"/>
    <dgm:cxn modelId="{748D495F-786C-004C-AB73-1B176484AF3B}" type="presOf" srcId="{D0D09ABB-717C-4B06-982F-D8D979EF3771}" destId="{610A8EFF-ED8D-4F5C-9E5C-BB9517C4632C}" srcOrd="0" destOrd="0" presId="urn:microsoft.com/office/officeart/2008/layout/AscendingPictureAccentProcess"/>
    <dgm:cxn modelId="{F6CC7BA7-3DAB-0F45-AE37-8FA8E009E1F6}" type="presOf" srcId="{6501E5A0-455F-461D-BB20-167E29DEEBCB}" destId="{8ADFCAA6-FF45-4E9F-ABE4-D132A4B9C809}" srcOrd="0" destOrd="0" presId="urn:microsoft.com/office/officeart/2008/layout/AscendingPictureAccentProcess"/>
    <dgm:cxn modelId="{01E42B3A-7FEF-4DA5-9B71-2E069D06A0BC}" srcId="{D0D09ABB-717C-4B06-982F-D8D979EF3771}" destId="{858B901A-7A97-4B6A-B361-5D8E0E9B2F59}" srcOrd="0" destOrd="0" parTransId="{6012B6F1-7D4B-43FE-881E-123083C298E9}" sibTransId="{7861550F-E388-4D46-BAA1-DCB51F30CEB6}"/>
    <dgm:cxn modelId="{CAEE8483-05F3-4CEF-B4F3-B61D728A630A}" srcId="{D0D09ABB-717C-4B06-982F-D8D979EF3771}" destId="{8F77AB5A-D1F8-4107-A1B0-340F812C0EC9}" srcOrd="2" destOrd="0" parTransId="{6A11DED0-9B92-4551-B4F7-A4D08613E727}" sibTransId="{6501E5A0-455F-461D-BB20-167E29DEEBCB}"/>
    <dgm:cxn modelId="{093B6037-2033-DE43-A931-FC19E33898DF}" type="presOf" srcId="{82A959C4-0C48-422A-9700-4D1BA91EBAE6}" destId="{4B65B389-0E68-409B-ADB8-DEBE08C17710}" srcOrd="0" destOrd="0" presId="urn:microsoft.com/office/officeart/2008/layout/AscendingPictureAccentProcess"/>
    <dgm:cxn modelId="{2E27C0EE-DFA1-43BB-8C53-450959E02B8F}" srcId="{D0D09ABB-717C-4B06-982F-D8D979EF3771}" destId="{EF6F56B1-7031-4ECD-8572-2DE9BFF2A2AC}" srcOrd="3" destOrd="0" parTransId="{BE46EE72-2F24-4792-8F2E-A2AB4EF679E7}" sibTransId="{0C785707-5834-4B61-90CC-12345F4E54A6}"/>
    <dgm:cxn modelId="{F1DC1252-576D-3641-9CB4-12F6661BF226}" type="presOf" srcId="{EF6F56B1-7031-4ECD-8572-2DE9BFF2A2AC}" destId="{DCC2F37B-FE6E-4348-B975-3DE030550E9B}" srcOrd="0" destOrd="0" presId="urn:microsoft.com/office/officeart/2008/layout/AscendingPictureAccentProcess"/>
    <dgm:cxn modelId="{7CAEAF21-E4FC-2A47-A1A6-525E0FD8426A}" type="presOf" srcId="{0C785707-5834-4B61-90CC-12345F4E54A6}" destId="{537C1F6F-ADE0-4786-804A-A60AE19B8742}" srcOrd="0" destOrd="0" presId="urn:microsoft.com/office/officeart/2008/layout/AscendingPictureAccentProcess"/>
    <dgm:cxn modelId="{1219A414-7326-544B-BEA8-EF108CE77916}" type="presOf" srcId="{63B2C819-E849-4A24-A56D-626960E6DE59}" destId="{3DD1292A-65D0-4869-AEC6-E79AABCA9FE3}" srcOrd="0" destOrd="0" presId="urn:microsoft.com/office/officeart/2008/layout/AscendingPictureAccentProcess"/>
    <dgm:cxn modelId="{A4FF5DD7-1471-594E-B51E-288BF00A6C6E}" type="presOf" srcId="{858B901A-7A97-4B6A-B361-5D8E0E9B2F59}" destId="{24D74E6B-F50E-4956-830C-895E72BBA984}" srcOrd="0" destOrd="0" presId="urn:microsoft.com/office/officeart/2008/layout/AscendingPictureAccentProcess"/>
    <dgm:cxn modelId="{D17DA001-E4AE-1B45-8282-28B7D77387D6}" type="presParOf" srcId="{610A8EFF-ED8D-4F5C-9E5C-BB9517C4632C}" destId="{921859E4-E0D4-43A1-B535-960CD7053AC2}" srcOrd="0" destOrd="0" presId="urn:microsoft.com/office/officeart/2008/layout/AscendingPictureAccentProcess"/>
    <dgm:cxn modelId="{7D966FC7-392E-3D4B-9648-5637A182C980}" type="presParOf" srcId="{610A8EFF-ED8D-4F5C-9E5C-BB9517C4632C}" destId="{1193D318-837C-4782-AC8C-C3E58D6C90B9}" srcOrd="1" destOrd="0" presId="urn:microsoft.com/office/officeart/2008/layout/AscendingPictureAccentProcess"/>
    <dgm:cxn modelId="{8E8D824A-37B4-2542-BF09-3D39CAB4D8C7}" type="presParOf" srcId="{610A8EFF-ED8D-4F5C-9E5C-BB9517C4632C}" destId="{E4376234-A7CF-4AA8-B6AA-5E43364B7EB9}" srcOrd="2" destOrd="0" presId="urn:microsoft.com/office/officeart/2008/layout/AscendingPictureAccentProcess"/>
    <dgm:cxn modelId="{BA51D8BC-82BD-BE40-A29C-493649E73780}" type="presParOf" srcId="{610A8EFF-ED8D-4F5C-9E5C-BB9517C4632C}" destId="{996906AF-FBAB-45E3-958D-C347B0657B51}" srcOrd="3" destOrd="0" presId="urn:microsoft.com/office/officeart/2008/layout/AscendingPictureAccentProcess"/>
    <dgm:cxn modelId="{716D1124-599A-0F44-A46E-87C666C9AEBD}" type="presParOf" srcId="{610A8EFF-ED8D-4F5C-9E5C-BB9517C4632C}" destId="{3F750188-9B2B-4F20-A5EC-ED08C1D05F38}" srcOrd="4" destOrd="0" presId="urn:microsoft.com/office/officeart/2008/layout/AscendingPictureAccentProcess"/>
    <dgm:cxn modelId="{682BC7C6-7A90-7543-8791-BAEF0EE8CBDF}" type="presParOf" srcId="{610A8EFF-ED8D-4F5C-9E5C-BB9517C4632C}" destId="{B16882BA-1D28-47D2-999B-4FE13A4C3331}" srcOrd="5" destOrd="0" presId="urn:microsoft.com/office/officeart/2008/layout/AscendingPictureAccentProcess"/>
    <dgm:cxn modelId="{5437E5C6-A267-FD48-A853-A1823B313629}" type="presParOf" srcId="{610A8EFF-ED8D-4F5C-9E5C-BB9517C4632C}" destId="{8654AB58-8BAF-4B35-9366-3A373AAC6273}" srcOrd="6" destOrd="0" presId="urn:microsoft.com/office/officeart/2008/layout/AscendingPictureAccentProcess"/>
    <dgm:cxn modelId="{216069B3-3488-D546-B4DA-39728EC4B451}" type="presParOf" srcId="{610A8EFF-ED8D-4F5C-9E5C-BB9517C4632C}" destId="{0DBF2F39-5EB5-424B-B9DF-451A9CF771DC}" srcOrd="7" destOrd="0" presId="urn:microsoft.com/office/officeart/2008/layout/AscendingPictureAccentProcess"/>
    <dgm:cxn modelId="{D1AE24E7-3798-7040-9817-480B5D03DD02}" type="presParOf" srcId="{610A8EFF-ED8D-4F5C-9E5C-BB9517C4632C}" destId="{0DFA6761-03FE-4636-B4A6-2C37BD32FE0D}" srcOrd="8" destOrd="0" presId="urn:microsoft.com/office/officeart/2008/layout/AscendingPictureAccentProcess"/>
    <dgm:cxn modelId="{B4243A28-629F-1043-9CC7-B8424E998846}" type="presParOf" srcId="{610A8EFF-ED8D-4F5C-9E5C-BB9517C4632C}" destId="{E901D4EF-1215-4005-BA3E-9E50DC72B3D4}" srcOrd="9" destOrd="0" presId="urn:microsoft.com/office/officeart/2008/layout/AscendingPictureAccentProcess"/>
    <dgm:cxn modelId="{13FFDA34-CA60-3341-A872-DC59CDD7A863}" type="presParOf" srcId="{610A8EFF-ED8D-4F5C-9E5C-BB9517C4632C}" destId="{5D8FA8E1-BBD6-4014-82B8-0484FE0D6A32}" srcOrd="10" destOrd="0" presId="urn:microsoft.com/office/officeart/2008/layout/AscendingPictureAccentProcess"/>
    <dgm:cxn modelId="{DDF8CF75-9E65-BC4C-A397-B16199203ACA}" type="presParOf" srcId="{610A8EFF-ED8D-4F5C-9E5C-BB9517C4632C}" destId="{3A9D8E15-5260-4912-A1DF-23012245F8C9}" srcOrd="11" destOrd="0" presId="urn:microsoft.com/office/officeart/2008/layout/AscendingPictureAccentProcess"/>
    <dgm:cxn modelId="{913E6474-B655-264E-A7E3-439F7F8E26C7}" type="presParOf" srcId="{610A8EFF-ED8D-4F5C-9E5C-BB9517C4632C}" destId="{7F1CC8FA-835E-4443-AEAA-DB3CDC604ED7}" srcOrd="12" destOrd="0" presId="urn:microsoft.com/office/officeart/2008/layout/AscendingPictureAccentProcess"/>
    <dgm:cxn modelId="{37F11D1C-3575-524A-BAB5-C6CEC9487B3C}" type="presParOf" srcId="{610A8EFF-ED8D-4F5C-9E5C-BB9517C4632C}" destId="{7D53DC5F-9322-4534-975A-F6D5F74B0EF9}" srcOrd="13" destOrd="0" presId="urn:microsoft.com/office/officeart/2008/layout/AscendingPictureAccentProcess"/>
    <dgm:cxn modelId="{F491FB00-72A8-F941-A7A8-B91B9FE9C8CF}" type="presParOf" srcId="{610A8EFF-ED8D-4F5C-9E5C-BB9517C4632C}" destId="{82424580-5A0A-471C-9815-7D490F9A11A4}" srcOrd="14" destOrd="0" presId="urn:microsoft.com/office/officeart/2008/layout/AscendingPictureAccentProcess"/>
    <dgm:cxn modelId="{97E9F074-536A-8E45-8466-1ECDC201B602}" type="presParOf" srcId="{610A8EFF-ED8D-4F5C-9E5C-BB9517C4632C}" destId="{24D74E6B-F50E-4956-830C-895E72BBA984}" srcOrd="15" destOrd="0" presId="urn:microsoft.com/office/officeart/2008/layout/AscendingPictureAccentProcess"/>
    <dgm:cxn modelId="{9FD84A96-242D-9A42-8541-8DDF9DB0D8E6}" type="presParOf" srcId="{610A8EFF-ED8D-4F5C-9E5C-BB9517C4632C}" destId="{08C9EBC1-2917-48F4-8A9F-F35CE6309F40}" srcOrd="16" destOrd="0" presId="urn:microsoft.com/office/officeart/2008/layout/AscendingPictureAccentProcess"/>
    <dgm:cxn modelId="{E82353AE-7111-7A43-AD12-92FD868F34C4}" type="presParOf" srcId="{08C9EBC1-2917-48F4-8A9F-F35CE6309F40}" destId="{4AE48198-49B3-4559-A92E-937BCC182098}" srcOrd="0" destOrd="0" presId="urn:microsoft.com/office/officeart/2008/layout/AscendingPictureAccentProcess"/>
    <dgm:cxn modelId="{9B743B69-FAAB-DC45-8C0F-E5A746944300}" type="presParOf" srcId="{610A8EFF-ED8D-4F5C-9E5C-BB9517C4632C}" destId="{3DD1292A-65D0-4869-AEC6-E79AABCA9FE3}" srcOrd="17" destOrd="0" presId="urn:microsoft.com/office/officeart/2008/layout/AscendingPictureAccentProcess"/>
    <dgm:cxn modelId="{7FF7D209-329C-734A-9541-D0BDAC7B960C}" type="presParOf" srcId="{610A8EFF-ED8D-4F5C-9E5C-BB9517C4632C}" destId="{0E52F7CF-3EF7-46C0-8241-87A3F605A6BB}" srcOrd="18" destOrd="0" presId="urn:microsoft.com/office/officeart/2008/layout/AscendingPictureAccentProcess"/>
    <dgm:cxn modelId="{7049376A-E6A4-F645-A8C0-15B5B2612E55}" type="presParOf" srcId="{0E52F7CF-3EF7-46C0-8241-87A3F605A6BB}" destId="{097C9CA5-CE33-4B15-B289-780CD9FA9BBE}" srcOrd="0" destOrd="0" presId="urn:microsoft.com/office/officeart/2008/layout/AscendingPictureAccentProcess"/>
    <dgm:cxn modelId="{9D6F132B-B35F-104D-BB6F-0D05A01BDAC5}" type="presParOf" srcId="{610A8EFF-ED8D-4F5C-9E5C-BB9517C4632C}" destId="{F29E78BA-B13C-4BC1-8639-E8E1CB9CFBA7}" srcOrd="19" destOrd="0" presId="urn:microsoft.com/office/officeart/2008/layout/AscendingPictureAccentProcess"/>
    <dgm:cxn modelId="{F79EDD6E-6702-2244-A745-7BE5AA99CDAB}" type="presParOf" srcId="{610A8EFF-ED8D-4F5C-9E5C-BB9517C4632C}" destId="{7BC3C1AB-B084-41F2-B111-1191014AACFF}" srcOrd="20" destOrd="0" presId="urn:microsoft.com/office/officeart/2008/layout/AscendingPictureAccentProcess"/>
    <dgm:cxn modelId="{A50462B1-5534-B842-AFD4-8C0AF5A62773}" type="presParOf" srcId="{7BC3C1AB-B084-41F2-B111-1191014AACFF}" destId="{8ADFCAA6-FF45-4E9F-ABE4-D132A4B9C809}" srcOrd="0" destOrd="0" presId="urn:microsoft.com/office/officeart/2008/layout/AscendingPictureAccentProcess"/>
    <dgm:cxn modelId="{E10E176F-97C8-2341-9711-7898D572266A}" type="presParOf" srcId="{610A8EFF-ED8D-4F5C-9E5C-BB9517C4632C}" destId="{DCC2F37B-FE6E-4348-B975-3DE030550E9B}" srcOrd="21" destOrd="0" presId="urn:microsoft.com/office/officeart/2008/layout/AscendingPictureAccentProcess"/>
    <dgm:cxn modelId="{B7420FB2-61A9-244F-BC2C-D2CC63919447}" type="presParOf" srcId="{610A8EFF-ED8D-4F5C-9E5C-BB9517C4632C}" destId="{49CB5F15-13A1-42A4-86EA-130E52829B88}" srcOrd="22" destOrd="0" presId="urn:microsoft.com/office/officeart/2008/layout/AscendingPictureAccentProcess"/>
    <dgm:cxn modelId="{88E0B011-32CC-024A-86FB-4C4DC08204A1}" type="presParOf" srcId="{49CB5F15-13A1-42A4-86EA-130E52829B88}" destId="{537C1F6F-ADE0-4786-804A-A60AE19B8742}" srcOrd="0" destOrd="0" presId="urn:microsoft.com/office/officeart/2008/layout/AscendingPictureAccentProcess"/>
    <dgm:cxn modelId="{784E956B-EB9D-8F4A-A173-E02C2EF58C88}" type="presParOf" srcId="{610A8EFF-ED8D-4F5C-9E5C-BB9517C4632C}" destId="{4B65B389-0E68-409B-ADB8-DEBE08C17710}" srcOrd="23" destOrd="0" presId="urn:microsoft.com/office/officeart/2008/layout/AscendingPictureAccentProcess"/>
    <dgm:cxn modelId="{FA9EB9BA-A525-DF44-A10D-17E804B1EBCA}" type="presParOf" srcId="{610A8EFF-ED8D-4F5C-9E5C-BB9517C4632C}" destId="{5237EE6B-2421-4809-9ECF-340ECF535AA1}" srcOrd="24" destOrd="0" presId="urn:microsoft.com/office/officeart/2008/layout/AscendingPictureAccentProcess"/>
    <dgm:cxn modelId="{53E40A3A-B6EB-7D42-BEA7-AF429C02095A}" type="presParOf" srcId="{5237EE6B-2421-4809-9ECF-340ECF535AA1}" destId="{8CE7B9A0-AECC-405A-9AFA-3B117060818D}" srcOrd="0" destOrd="0" presId="urn:microsoft.com/office/officeart/2008/layout/AscendingPictureAccentProcess"/>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859E4-E0D4-43A1-B535-960CD7053AC2}">
      <dsp:nvSpPr>
        <dsp:cNvPr id="0" name=""/>
        <dsp:cNvSpPr/>
      </dsp:nvSpPr>
      <dsp:spPr>
        <a:xfrm>
          <a:off x="2577653" y="3888432"/>
          <a:ext cx="73273" cy="73273"/>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193D318-837C-4782-AC8C-C3E58D6C90B9}">
      <dsp:nvSpPr>
        <dsp:cNvPr id="0" name=""/>
        <dsp:cNvSpPr/>
      </dsp:nvSpPr>
      <dsp:spPr>
        <a:xfrm>
          <a:off x="2415221" y="3954446"/>
          <a:ext cx="73273" cy="73273"/>
        </a:xfrm>
        <a:prstGeom prst="ellipse">
          <a:avLst/>
        </a:prstGeom>
        <a:gradFill rotWithShape="0">
          <a:gsLst>
            <a:gs pos="0">
              <a:schemeClr val="accent3">
                <a:hueOff val="803590"/>
                <a:satOff val="-1206"/>
                <a:lumOff val="-196"/>
                <a:alphaOff val="0"/>
                <a:shade val="51000"/>
                <a:satMod val="130000"/>
              </a:schemeClr>
            </a:gs>
            <a:gs pos="80000">
              <a:schemeClr val="accent3">
                <a:hueOff val="803590"/>
                <a:satOff val="-1206"/>
                <a:lumOff val="-196"/>
                <a:alphaOff val="0"/>
                <a:shade val="93000"/>
                <a:satMod val="130000"/>
              </a:schemeClr>
            </a:gs>
            <a:gs pos="100000">
              <a:schemeClr val="accent3">
                <a:hueOff val="803590"/>
                <a:satOff val="-1206"/>
                <a:lumOff val="-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4376234-A7CF-4AA8-B6AA-5E43364B7EB9}">
      <dsp:nvSpPr>
        <dsp:cNvPr id="0" name=""/>
        <dsp:cNvSpPr/>
      </dsp:nvSpPr>
      <dsp:spPr>
        <a:xfrm>
          <a:off x="2249202" y="4009018"/>
          <a:ext cx="73273" cy="73273"/>
        </a:xfrm>
        <a:prstGeom prst="ellipse">
          <a:avLst/>
        </a:prstGeom>
        <a:gradFill rotWithShape="0">
          <a:gsLst>
            <a:gs pos="0">
              <a:schemeClr val="accent3">
                <a:hueOff val="1607181"/>
                <a:satOff val="-2411"/>
                <a:lumOff val="-392"/>
                <a:alphaOff val="0"/>
                <a:shade val="51000"/>
                <a:satMod val="130000"/>
              </a:schemeClr>
            </a:gs>
            <a:gs pos="80000">
              <a:schemeClr val="accent3">
                <a:hueOff val="1607181"/>
                <a:satOff val="-2411"/>
                <a:lumOff val="-392"/>
                <a:alphaOff val="0"/>
                <a:shade val="93000"/>
                <a:satMod val="130000"/>
              </a:schemeClr>
            </a:gs>
            <a:gs pos="100000">
              <a:schemeClr val="accent3">
                <a:hueOff val="1607181"/>
                <a:satOff val="-2411"/>
                <a:lumOff val="-39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96906AF-FBAB-45E3-958D-C347B0657B51}">
      <dsp:nvSpPr>
        <dsp:cNvPr id="0" name=""/>
        <dsp:cNvSpPr/>
      </dsp:nvSpPr>
      <dsp:spPr>
        <a:xfrm>
          <a:off x="2080621" y="4051267"/>
          <a:ext cx="73273" cy="73273"/>
        </a:xfrm>
        <a:prstGeom prst="ellipse">
          <a:avLst/>
        </a:prstGeom>
        <a:gradFill rotWithShape="0">
          <a:gsLst>
            <a:gs pos="0">
              <a:schemeClr val="accent3">
                <a:hueOff val="2410771"/>
                <a:satOff val="-3617"/>
                <a:lumOff val="-588"/>
                <a:alphaOff val="0"/>
                <a:shade val="51000"/>
                <a:satMod val="130000"/>
              </a:schemeClr>
            </a:gs>
            <a:gs pos="80000">
              <a:schemeClr val="accent3">
                <a:hueOff val="2410771"/>
                <a:satOff val="-3617"/>
                <a:lumOff val="-588"/>
                <a:alphaOff val="0"/>
                <a:shade val="93000"/>
                <a:satMod val="130000"/>
              </a:schemeClr>
            </a:gs>
            <a:gs pos="100000">
              <a:schemeClr val="accent3">
                <a:hueOff val="2410771"/>
                <a:satOff val="-3617"/>
                <a:lumOff val="-5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F750188-9B2B-4F20-A5EC-ED08C1D05F38}">
      <dsp:nvSpPr>
        <dsp:cNvPr id="0" name=""/>
        <dsp:cNvSpPr/>
      </dsp:nvSpPr>
      <dsp:spPr>
        <a:xfrm>
          <a:off x="3464113" y="3249411"/>
          <a:ext cx="73273" cy="73273"/>
        </a:xfrm>
        <a:prstGeom prst="ellipse">
          <a:avLst/>
        </a:prstGeom>
        <a:gradFill rotWithShape="0">
          <a:gsLst>
            <a:gs pos="0">
              <a:schemeClr val="accent3">
                <a:hueOff val="3214361"/>
                <a:satOff val="-4823"/>
                <a:lumOff val="-784"/>
                <a:alphaOff val="0"/>
                <a:shade val="51000"/>
                <a:satMod val="130000"/>
              </a:schemeClr>
            </a:gs>
            <a:gs pos="80000">
              <a:schemeClr val="accent3">
                <a:hueOff val="3214361"/>
                <a:satOff val="-4823"/>
                <a:lumOff val="-784"/>
                <a:alphaOff val="0"/>
                <a:shade val="93000"/>
                <a:satMod val="130000"/>
              </a:schemeClr>
            </a:gs>
            <a:gs pos="100000">
              <a:schemeClr val="accent3">
                <a:hueOff val="3214361"/>
                <a:satOff val="-4823"/>
                <a:lumOff val="-78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16882BA-1D28-47D2-999B-4FE13A4C3331}">
      <dsp:nvSpPr>
        <dsp:cNvPr id="0" name=""/>
        <dsp:cNvSpPr/>
      </dsp:nvSpPr>
      <dsp:spPr>
        <a:xfrm>
          <a:off x="3335499" y="3379680"/>
          <a:ext cx="73273" cy="73273"/>
        </a:xfrm>
        <a:prstGeom prst="ellipse">
          <a:avLst/>
        </a:prstGeom>
        <a:gradFill rotWithShape="0">
          <a:gsLst>
            <a:gs pos="0">
              <a:schemeClr val="accent3">
                <a:hueOff val="4017952"/>
                <a:satOff val="-6029"/>
                <a:lumOff val="-980"/>
                <a:alphaOff val="0"/>
                <a:shade val="51000"/>
                <a:satMod val="130000"/>
              </a:schemeClr>
            </a:gs>
            <a:gs pos="80000">
              <a:schemeClr val="accent3">
                <a:hueOff val="4017952"/>
                <a:satOff val="-6029"/>
                <a:lumOff val="-980"/>
                <a:alphaOff val="0"/>
                <a:shade val="93000"/>
                <a:satMod val="130000"/>
              </a:schemeClr>
            </a:gs>
            <a:gs pos="100000">
              <a:schemeClr val="accent3">
                <a:hueOff val="4017952"/>
                <a:satOff val="-6029"/>
                <a:lumOff val="-98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654AB58-8BAF-4B35-9366-3A373AAC6273}">
      <dsp:nvSpPr>
        <dsp:cNvPr id="0" name=""/>
        <dsp:cNvSpPr/>
      </dsp:nvSpPr>
      <dsp:spPr>
        <a:xfrm>
          <a:off x="3996501" y="2457238"/>
          <a:ext cx="73273" cy="73273"/>
        </a:xfrm>
        <a:prstGeom prst="ellipse">
          <a:avLst/>
        </a:prstGeom>
        <a:gradFill rotWithShape="0">
          <a:gsLst>
            <a:gs pos="0">
              <a:schemeClr val="accent3">
                <a:hueOff val="4821541"/>
                <a:satOff val="-7234"/>
                <a:lumOff val="-1176"/>
                <a:alphaOff val="0"/>
                <a:shade val="51000"/>
                <a:satMod val="130000"/>
              </a:schemeClr>
            </a:gs>
            <a:gs pos="80000">
              <a:schemeClr val="accent3">
                <a:hueOff val="4821541"/>
                <a:satOff val="-7234"/>
                <a:lumOff val="-1176"/>
                <a:alphaOff val="0"/>
                <a:shade val="93000"/>
                <a:satMod val="130000"/>
              </a:schemeClr>
            </a:gs>
            <a:gs pos="100000">
              <a:schemeClr val="accent3">
                <a:hueOff val="4821541"/>
                <a:satOff val="-7234"/>
                <a:lumOff val="-11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DBF2F39-5EB5-424B-B9DF-451A9CF771DC}">
      <dsp:nvSpPr>
        <dsp:cNvPr id="0" name=""/>
        <dsp:cNvSpPr/>
      </dsp:nvSpPr>
      <dsp:spPr>
        <a:xfrm>
          <a:off x="4282423" y="1492106"/>
          <a:ext cx="73273" cy="73273"/>
        </a:xfrm>
        <a:prstGeom prst="ellipse">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DFA6761-03FE-4636-B4A6-2C37BD32FE0D}">
      <dsp:nvSpPr>
        <dsp:cNvPr id="0" name=""/>
        <dsp:cNvSpPr/>
      </dsp:nvSpPr>
      <dsp:spPr>
        <a:xfrm>
          <a:off x="4139462" y="350495"/>
          <a:ext cx="73273" cy="73273"/>
        </a:xfrm>
        <a:prstGeom prst="ellipse">
          <a:avLst/>
        </a:prstGeom>
        <a:gradFill rotWithShape="0">
          <a:gsLst>
            <a:gs pos="0">
              <a:schemeClr val="accent3">
                <a:hueOff val="6428722"/>
                <a:satOff val="-9646"/>
                <a:lumOff val="-1569"/>
                <a:alphaOff val="0"/>
                <a:shade val="51000"/>
                <a:satMod val="130000"/>
              </a:schemeClr>
            </a:gs>
            <a:gs pos="80000">
              <a:schemeClr val="accent3">
                <a:hueOff val="6428722"/>
                <a:satOff val="-9646"/>
                <a:lumOff val="-1569"/>
                <a:alphaOff val="0"/>
                <a:shade val="93000"/>
                <a:satMod val="130000"/>
              </a:schemeClr>
            </a:gs>
            <a:gs pos="100000">
              <a:schemeClr val="accent3">
                <a:hueOff val="6428722"/>
                <a:satOff val="-9646"/>
                <a:lumOff val="-156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901D4EF-1215-4005-BA3E-9E50DC72B3D4}">
      <dsp:nvSpPr>
        <dsp:cNvPr id="0" name=""/>
        <dsp:cNvSpPr/>
      </dsp:nvSpPr>
      <dsp:spPr>
        <a:xfrm>
          <a:off x="4246042" y="268197"/>
          <a:ext cx="73273" cy="73273"/>
        </a:xfrm>
        <a:prstGeom prst="ellipse">
          <a:avLst/>
        </a:prstGeom>
        <a:gradFill rotWithShape="0">
          <a:gsLst>
            <a:gs pos="0">
              <a:schemeClr val="accent3">
                <a:hueOff val="7232312"/>
                <a:satOff val="-10851"/>
                <a:lumOff val="-1765"/>
                <a:alphaOff val="0"/>
                <a:shade val="51000"/>
                <a:satMod val="130000"/>
              </a:schemeClr>
            </a:gs>
            <a:gs pos="80000">
              <a:schemeClr val="accent3">
                <a:hueOff val="7232312"/>
                <a:satOff val="-10851"/>
                <a:lumOff val="-1765"/>
                <a:alphaOff val="0"/>
                <a:shade val="93000"/>
                <a:satMod val="130000"/>
              </a:schemeClr>
            </a:gs>
            <a:gs pos="100000">
              <a:schemeClr val="accent3">
                <a:hueOff val="7232312"/>
                <a:satOff val="-10851"/>
                <a:lumOff val="-17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D8FA8E1-BBD6-4014-82B8-0484FE0D6A32}">
      <dsp:nvSpPr>
        <dsp:cNvPr id="0" name=""/>
        <dsp:cNvSpPr/>
      </dsp:nvSpPr>
      <dsp:spPr>
        <a:xfrm>
          <a:off x="4352622" y="185459"/>
          <a:ext cx="73273" cy="73273"/>
        </a:xfrm>
        <a:prstGeom prst="ellipse">
          <a:avLst/>
        </a:prstGeom>
        <a:gradFill rotWithShape="0">
          <a:gsLst>
            <a:gs pos="0">
              <a:schemeClr val="accent3">
                <a:hueOff val="8035903"/>
                <a:satOff val="-12057"/>
                <a:lumOff val="-1961"/>
                <a:alphaOff val="0"/>
                <a:shade val="51000"/>
                <a:satMod val="130000"/>
              </a:schemeClr>
            </a:gs>
            <a:gs pos="80000">
              <a:schemeClr val="accent3">
                <a:hueOff val="8035903"/>
                <a:satOff val="-12057"/>
                <a:lumOff val="-1961"/>
                <a:alphaOff val="0"/>
                <a:shade val="93000"/>
                <a:satMod val="130000"/>
              </a:schemeClr>
            </a:gs>
            <a:gs pos="100000">
              <a:schemeClr val="accent3">
                <a:hueOff val="8035903"/>
                <a:satOff val="-12057"/>
                <a:lumOff val="-19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A9D8E15-5260-4912-A1DF-23012245F8C9}">
      <dsp:nvSpPr>
        <dsp:cNvPr id="0" name=""/>
        <dsp:cNvSpPr/>
      </dsp:nvSpPr>
      <dsp:spPr>
        <a:xfrm>
          <a:off x="4459715" y="268197"/>
          <a:ext cx="73273" cy="73273"/>
        </a:xfrm>
        <a:prstGeom prst="ellipse">
          <a:avLst/>
        </a:prstGeom>
        <a:gradFill rotWithShape="0">
          <a:gsLst>
            <a:gs pos="0">
              <a:schemeClr val="accent3">
                <a:hueOff val="8839492"/>
                <a:satOff val="-13263"/>
                <a:lumOff val="-2157"/>
                <a:alphaOff val="0"/>
                <a:shade val="51000"/>
                <a:satMod val="130000"/>
              </a:schemeClr>
            </a:gs>
            <a:gs pos="80000">
              <a:schemeClr val="accent3">
                <a:hueOff val="8839492"/>
                <a:satOff val="-13263"/>
                <a:lumOff val="-2157"/>
                <a:alphaOff val="0"/>
                <a:shade val="93000"/>
                <a:satMod val="130000"/>
              </a:schemeClr>
            </a:gs>
            <a:gs pos="100000">
              <a:schemeClr val="accent3">
                <a:hueOff val="8839492"/>
                <a:satOff val="-13263"/>
                <a:lumOff val="-215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F1CC8FA-835E-4443-AEAA-DB3CDC604ED7}">
      <dsp:nvSpPr>
        <dsp:cNvPr id="0" name=""/>
        <dsp:cNvSpPr/>
      </dsp:nvSpPr>
      <dsp:spPr>
        <a:xfrm>
          <a:off x="4566295" y="350495"/>
          <a:ext cx="73273" cy="73273"/>
        </a:xfrm>
        <a:prstGeom prst="ellipse">
          <a:avLst/>
        </a:prstGeom>
        <a:gradFill rotWithShape="0">
          <a:gsLst>
            <a:gs pos="0">
              <a:schemeClr val="accent3">
                <a:hueOff val="9643083"/>
                <a:satOff val="-14469"/>
                <a:lumOff val="-2353"/>
                <a:alphaOff val="0"/>
                <a:shade val="51000"/>
                <a:satMod val="130000"/>
              </a:schemeClr>
            </a:gs>
            <a:gs pos="80000">
              <a:schemeClr val="accent3">
                <a:hueOff val="9643083"/>
                <a:satOff val="-14469"/>
                <a:lumOff val="-2353"/>
                <a:alphaOff val="0"/>
                <a:shade val="93000"/>
                <a:satMod val="130000"/>
              </a:schemeClr>
            </a:gs>
            <a:gs pos="100000">
              <a:schemeClr val="accent3">
                <a:hueOff val="9643083"/>
                <a:satOff val="-14469"/>
                <a:lumOff val="-235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D53DC5F-9322-4534-975A-F6D5F74B0EF9}">
      <dsp:nvSpPr>
        <dsp:cNvPr id="0" name=""/>
        <dsp:cNvSpPr/>
      </dsp:nvSpPr>
      <dsp:spPr>
        <a:xfrm>
          <a:off x="4352622" y="359737"/>
          <a:ext cx="73273" cy="73273"/>
        </a:xfrm>
        <a:prstGeom prst="ellipse">
          <a:avLst/>
        </a:prstGeom>
        <a:gradFill rotWithShape="0">
          <a:gsLst>
            <a:gs pos="0">
              <a:schemeClr val="accent3">
                <a:hueOff val="10446673"/>
                <a:satOff val="-15674"/>
                <a:lumOff val="-2549"/>
                <a:alphaOff val="0"/>
                <a:shade val="51000"/>
                <a:satMod val="130000"/>
              </a:schemeClr>
            </a:gs>
            <a:gs pos="80000">
              <a:schemeClr val="accent3">
                <a:hueOff val="10446673"/>
                <a:satOff val="-15674"/>
                <a:lumOff val="-2549"/>
                <a:alphaOff val="0"/>
                <a:shade val="93000"/>
                <a:satMod val="130000"/>
              </a:schemeClr>
            </a:gs>
            <a:gs pos="100000">
              <a:schemeClr val="accent3">
                <a:hueOff val="10446673"/>
                <a:satOff val="-15674"/>
                <a:lumOff val="-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2424580-5A0A-471C-9815-7D490F9A11A4}">
      <dsp:nvSpPr>
        <dsp:cNvPr id="0" name=""/>
        <dsp:cNvSpPr/>
      </dsp:nvSpPr>
      <dsp:spPr>
        <a:xfrm>
          <a:off x="4352622" y="534015"/>
          <a:ext cx="73273" cy="73273"/>
        </a:xfrm>
        <a:prstGeom prst="ellipse">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4D74E6B-F50E-4956-830C-895E72BBA984}">
      <dsp:nvSpPr>
        <dsp:cNvPr id="0" name=""/>
        <dsp:cNvSpPr/>
      </dsp:nvSpPr>
      <dsp:spPr>
        <a:xfrm>
          <a:off x="1673515" y="4191767"/>
          <a:ext cx="1578718" cy="423372"/>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4162"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INITIATE</a:t>
          </a:r>
          <a:endParaRPr lang="en-US" sz="1700" kern="1200" dirty="0"/>
        </a:p>
      </dsp:txBody>
      <dsp:txXfrm>
        <a:off x="1694182" y="4212434"/>
        <a:ext cx="1537384" cy="382038"/>
      </dsp:txXfrm>
    </dsp:sp>
    <dsp:sp modelId="{4AE48198-49B3-4559-A92E-937BCC182098}">
      <dsp:nvSpPr>
        <dsp:cNvPr id="0" name=""/>
        <dsp:cNvSpPr/>
      </dsp:nvSpPr>
      <dsp:spPr>
        <a:xfrm>
          <a:off x="1235666" y="3776976"/>
          <a:ext cx="732225" cy="73188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3DD1292A-65D0-4869-AEC6-E79AABCA9FE3}">
      <dsp:nvSpPr>
        <dsp:cNvPr id="0" name=""/>
        <dsp:cNvSpPr/>
      </dsp:nvSpPr>
      <dsp:spPr>
        <a:xfrm>
          <a:off x="3060594" y="3691377"/>
          <a:ext cx="1578718" cy="423372"/>
        </a:xfrm>
        <a:prstGeom prst="roundRect">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4162"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DEFINE</a:t>
          </a:r>
          <a:endParaRPr lang="en-US" sz="1700" kern="1200" dirty="0"/>
        </a:p>
      </dsp:txBody>
      <dsp:txXfrm>
        <a:off x="3081261" y="3712044"/>
        <a:ext cx="1537384" cy="382038"/>
      </dsp:txXfrm>
    </dsp:sp>
    <dsp:sp modelId="{097C9CA5-CE33-4B15-B289-780CD9FA9BBE}">
      <dsp:nvSpPr>
        <dsp:cNvPr id="0" name=""/>
        <dsp:cNvSpPr/>
      </dsp:nvSpPr>
      <dsp:spPr>
        <a:xfrm>
          <a:off x="2622745" y="3276586"/>
          <a:ext cx="732225" cy="73188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F29E78BA-B13C-4BC1-8639-E8E1CB9CFBA7}">
      <dsp:nvSpPr>
        <dsp:cNvPr id="0" name=""/>
        <dsp:cNvSpPr/>
      </dsp:nvSpPr>
      <dsp:spPr>
        <a:xfrm>
          <a:off x="3812804" y="2968299"/>
          <a:ext cx="1578718" cy="423372"/>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4162"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CONFIGURE</a:t>
          </a:r>
          <a:endParaRPr lang="en-US" sz="1700" kern="1200" dirty="0"/>
        </a:p>
      </dsp:txBody>
      <dsp:txXfrm>
        <a:off x="3833471" y="2988966"/>
        <a:ext cx="1537384" cy="382038"/>
      </dsp:txXfrm>
    </dsp:sp>
    <dsp:sp modelId="{8ADFCAA6-FF45-4E9F-ABE4-D132A4B9C809}">
      <dsp:nvSpPr>
        <dsp:cNvPr id="0" name=""/>
        <dsp:cNvSpPr/>
      </dsp:nvSpPr>
      <dsp:spPr>
        <a:xfrm>
          <a:off x="3374954" y="2553508"/>
          <a:ext cx="732225" cy="731880"/>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DCC2F37B-FE6E-4348-B975-3DE030550E9B}">
      <dsp:nvSpPr>
        <dsp:cNvPr id="0" name=""/>
        <dsp:cNvSpPr/>
      </dsp:nvSpPr>
      <dsp:spPr>
        <a:xfrm>
          <a:off x="4205818" y="2038815"/>
          <a:ext cx="1578718" cy="423372"/>
        </a:xfrm>
        <a:prstGeom prst="roundRect">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4162"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TRANSITION</a:t>
          </a:r>
          <a:endParaRPr lang="en-US" sz="1700" kern="1200" dirty="0"/>
        </a:p>
      </dsp:txBody>
      <dsp:txXfrm>
        <a:off x="4226485" y="2059482"/>
        <a:ext cx="1537384" cy="382038"/>
      </dsp:txXfrm>
    </dsp:sp>
    <dsp:sp modelId="{537C1F6F-ADE0-4786-804A-A60AE19B8742}">
      <dsp:nvSpPr>
        <dsp:cNvPr id="0" name=""/>
        <dsp:cNvSpPr/>
      </dsp:nvSpPr>
      <dsp:spPr>
        <a:xfrm>
          <a:off x="3767969" y="1624024"/>
          <a:ext cx="732225" cy="731880"/>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4B65B389-0E68-409B-ADB8-DEBE08C17710}">
      <dsp:nvSpPr>
        <dsp:cNvPr id="0" name=""/>
        <dsp:cNvSpPr/>
      </dsp:nvSpPr>
      <dsp:spPr>
        <a:xfrm>
          <a:off x="4424615" y="1092607"/>
          <a:ext cx="1578718" cy="423372"/>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4162" tIns="64770" rIns="64770" bIns="64770" numCol="1" spcCol="1270" anchor="ctr" anchorCtr="0">
          <a:noAutofit/>
        </a:bodyPr>
        <a:lstStyle/>
        <a:p>
          <a:pPr lvl="0" algn="l" defTabSz="755650">
            <a:lnSpc>
              <a:spcPct val="90000"/>
            </a:lnSpc>
            <a:spcBef>
              <a:spcPct val="0"/>
            </a:spcBef>
            <a:spcAft>
              <a:spcPct val="35000"/>
            </a:spcAft>
          </a:pPr>
          <a:r>
            <a:rPr lang="en-US" sz="1700" kern="1200" dirty="0" smtClean="0"/>
            <a:t>DEPLOY</a:t>
          </a:r>
          <a:endParaRPr lang="en-US" sz="1700" kern="1200" dirty="0"/>
        </a:p>
      </dsp:txBody>
      <dsp:txXfrm>
        <a:off x="4445282" y="1113274"/>
        <a:ext cx="1537384" cy="382038"/>
      </dsp:txXfrm>
    </dsp:sp>
    <dsp:sp modelId="{8CE7B9A0-AECC-405A-9AFA-3B117060818D}">
      <dsp:nvSpPr>
        <dsp:cNvPr id="0" name=""/>
        <dsp:cNvSpPr/>
      </dsp:nvSpPr>
      <dsp:spPr>
        <a:xfrm>
          <a:off x="3986765" y="677816"/>
          <a:ext cx="732225" cy="731880"/>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8000" r="-8000"/>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6912"/>
          </a:xfrm>
          <a:prstGeom prst="rect">
            <a:avLst/>
          </a:prstGeom>
        </p:spPr>
        <p:txBody>
          <a:bodyPr vert="horz" lIns="93287" tIns="46644" rIns="93287" bIns="46644" rtlCol="0"/>
          <a:lstStyle>
            <a:lvl1pPr algn="r">
              <a:defRPr sz="1200"/>
            </a:lvl1pPr>
          </a:lstStyle>
          <a:p>
            <a:fld id="{20C0C901-8AD3-4ADF-A5E9-C4CA00817637}" type="datetimeFigureOut">
              <a:rPr lang="en-US" smtClean="0"/>
              <a:t>3/19/2014</a:t>
            </a:fld>
            <a:endParaRPr lang="en-US"/>
          </a:p>
        </p:txBody>
      </p:sp>
      <p:sp>
        <p:nvSpPr>
          <p:cNvPr id="4" name="Footer Placeholder 3"/>
          <p:cNvSpPr>
            <a:spLocks noGrp="1"/>
          </p:cNvSpPr>
          <p:nvPr>
            <p:ph type="ftr" sz="quarter" idx="2"/>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6911"/>
          </a:xfrm>
          <a:prstGeom prst="rect">
            <a:avLst/>
          </a:prstGeom>
        </p:spPr>
        <p:txBody>
          <a:bodyPr vert="horz" lIns="93287" tIns="46644" rIns="93287" bIns="46644" rtlCol="0" anchor="b"/>
          <a:lstStyle>
            <a:lvl1pPr algn="r">
              <a:defRPr sz="1200"/>
            </a:lvl1pPr>
          </a:lstStyle>
          <a:p>
            <a:fld id="{14EA6555-C869-4D35-B9DB-03157BE3E7F5}" type="slidenum">
              <a:rPr lang="en-US" smtClean="0"/>
              <a:t>‹#›</a:t>
            </a:fld>
            <a:endParaRPr lang="en-US"/>
          </a:p>
        </p:txBody>
      </p:sp>
    </p:spTree>
    <p:extLst>
      <p:ext uri="{BB962C8B-B14F-4D97-AF65-F5344CB8AC3E}">
        <p14:creationId xmlns:p14="http://schemas.microsoft.com/office/powerpoint/2010/main" val="21842115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6912"/>
          </a:xfrm>
          <a:prstGeom prst="rect">
            <a:avLst/>
          </a:prstGeom>
        </p:spPr>
        <p:txBody>
          <a:bodyPr vert="horz" lIns="93287" tIns="46644" rIns="93287" bIns="46644" rtlCol="0"/>
          <a:lstStyle>
            <a:lvl1pPr algn="r">
              <a:defRPr sz="1200"/>
            </a:lvl1pPr>
          </a:lstStyle>
          <a:p>
            <a:fld id="{838F5407-8493-4725-BB45-F855EB255A1F}" type="datetimeFigureOut">
              <a:rPr lang="en-US" smtClean="0"/>
              <a:t>3/19/2014</a:t>
            </a:fld>
            <a:endParaRPr lang="en-US"/>
          </a:p>
        </p:txBody>
      </p:sp>
      <p:sp>
        <p:nvSpPr>
          <p:cNvPr id="4" name="Slide Image Placeholder 3"/>
          <p:cNvSpPr>
            <a:spLocks noGrp="1" noRot="1" noChangeAspect="1"/>
          </p:cNvSpPr>
          <p:nvPr>
            <p:ph type="sldImg" idx="2"/>
          </p:nvPr>
        </p:nvSpPr>
        <p:spPr>
          <a:xfrm>
            <a:off x="1416050" y="1163638"/>
            <a:ext cx="4187825" cy="314007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78476"/>
            <a:ext cx="5615940" cy="3664208"/>
          </a:xfrm>
          <a:prstGeom prst="rect">
            <a:avLst/>
          </a:prstGeom>
        </p:spPr>
        <p:txBody>
          <a:bodyPr vert="horz" lIns="93287" tIns="46644" rIns="93287" bIns="4664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6911"/>
          </a:xfrm>
          <a:prstGeom prst="rect">
            <a:avLst/>
          </a:prstGeom>
        </p:spPr>
        <p:txBody>
          <a:bodyPr vert="horz" lIns="93287" tIns="46644" rIns="93287" bIns="46644" rtlCol="0" anchor="b"/>
          <a:lstStyle>
            <a:lvl1pPr algn="r">
              <a:defRPr sz="1200"/>
            </a:lvl1pPr>
          </a:lstStyle>
          <a:p>
            <a:fld id="{49EA8C42-7DF9-45BC-A4A0-2C3B4FD3AEFA}" type="slidenum">
              <a:rPr lang="en-US" smtClean="0"/>
              <a:t>‹#›</a:t>
            </a:fld>
            <a:endParaRPr lang="en-US"/>
          </a:p>
        </p:txBody>
      </p:sp>
    </p:spTree>
    <p:extLst>
      <p:ext uri="{BB962C8B-B14F-4D97-AF65-F5344CB8AC3E}">
        <p14:creationId xmlns:p14="http://schemas.microsoft.com/office/powerpoint/2010/main" val="12919299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Engaging everyone: Beautiful solutions that work simply, for every user across the enterprise: incorporating mobile and social, all wrapped with a consumer-grade user experience</a:t>
            </a:r>
            <a:r>
              <a:rPr lang="en-US" dirty="0" smtClean="0"/>
              <a:t>.</a:t>
            </a:r>
          </a:p>
          <a:p>
            <a:endParaRPr lang="en-US" dirty="0" smtClean="0"/>
          </a:p>
          <a:p>
            <a:r>
              <a:rPr lang="en-US" dirty="0" smtClean="0"/>
              <a:t>SuccessFactors offers your organization ability to view:</a:t>
            </a:r>
          </a:p>
          <a:p>
            <a:endParaRPr lang="en-US" dirty="0" smtClean="0"/>
          </a:p>
          <a:p>
            <a:r>
              <a:rPr lang="en-US" dirty="0" smtClean="0"/>
              <a:t>Org</a:t>
            </a:r>
            <a:r>
              <a:rPr lang="en-US" baseline="0" dirty="0" smtClean="0"/>
              <a:t> Chart</a:t>
            </a:r>
          </a:p>
          <a:p>
            <a:r>
              <a:rPr lang="en-US" baseline="0" dirty="0" smtClean="0"/>
              <a:t>Candidate assessment to accelerate the interview process</a:t>
            </a:r>
          </a:p>
          <a:p>
            <a:r>
              <a:rPr lang="en-US" baseline="0" dirty="0" smtClean="0"/>
              <a:t>Employee Directory</a:t>
            </a:r>
          </a:p>
          <a:p>
            <a:r>
              <a:rPr lang="en-US" baseline="0" dirty="0" smtClean="0"/>
              <a:t>HR Analytics</a:t>
            </a:r>
          </a:p>
          <a:p>
            <a:r>
              <a:rPr lang="en-US" baseline="0" dirty="0" smtClean="0"/>
              <a:t>Social Networking</a:t>
            </a:r>
            <a:endParaRPr lang="en-US" dirty="0"/>
          </a:p>
          <a:p>
            <a:endParaRPr lang="en-US" b="0" dirty="0"/>
          </a:p>
        </p:txBody>
      </p:sp>
      <p:sp>
        <p:nvSpPr>
          <p:cNvPr id="4" name="Slide Number Placeholder 3"/>
          <p:cNvSpPr>
            <a:spLocks noGrp="1"/>
          </p:cNvSpPr>
          <p:nvPr>
            <p:ph type="sldNum" sz="quarter" idx="10"/>
          </p:nvPr>
        </p:nvSpPr>
        <p:spPr/>
        <p:txBody>
          <a:bodyPr/>
          <a:lstStyle/>
          <a:p>
            <a:fld id="{387EF2BB-2D76-4E85-977D-EAC448E675D2}"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456646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Best-in-class: </a:t>
            </a:r>
            <a:r>
              <a:rPr lang="en-US" sz="1200" b="0" kern="1200" dirty="0" smtClean="0">
                <a:solidFill>
                  <a:schemeClr val="tx1"/>
                </a:solidFill>
                <a:latin typeface="+mn-lt"/>
                <a:ea typeface="+mn-ea"/>
                <a:cs typeface="+mn-cs"/>
              </a:rPr>
              <a:t>Consistently scoring higher than any of our nearest competitors, according to all major analyst firms. Supplemented with the industry’s fastest pace of innovation in Core HR, our entire HR foundation features the widest breadth and depth of any HR vendor in the market today.</a:t>
            </a:r>
          </a:p>
        </p:txBody>
      </p:sp>
      <p:sp>
        <p:nvSpPr>
          <p:cNvPr id="4" name="Slide Number Placeholder 3"/>
          <p:cNvSpPr>
            <a:spLocks noGrp="1"/>
          </p:cNvSpPr>
          <p:nvPr>
            <p:ph type="sldNum" sz="quarter" idx="10"/>
          </p:nvPr>
        </p:nvSpPr>
        <p:spPr/>
        <p:txBody>
          <a:bodyPr/>
          <a:lstStyle/>
          <a:p>
            <a:fld id="{387EF2BB-2D76-4E85-977D-EAC448E675D2}"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176795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Aligning</a:t>
            </a:r>
            <a:r>
              <a:rPr lang="en-US" baseline="0" dirty="0" smtClean="0"/>
              <a:t> </a:t>
            </a:r>
            <a:r>
              <a:rPr lang="en-US" dirty="0" smtClean="0"/>
              <a:t>is what a lot of you know us for.  We started</a:t>
            </a:r>
            <a:r>
              <a:rPr lang="en-US" baseline="0" dirty="0" smtClean="0"/>
              <a:t> here, and we continue to lead here because it’s so critical to a company’s success.  Our solution helps </a:t>
            </a:r>
            <a:r>
              <a:rPr lang="en-US" dirty="0" smtClean="0"/>
              <a:t>drive alignment across your entire organization by breaking down your strategy into a series of goals, cascading those goals to every employee in the company, and then tracking progress against those goals.  This ensures that your people are aware of the company strategy, and working on the right things to support that strategy.  </a:t>
            </a:r>
            <a:r>
              <a:rPr lang="en-US" sz="1200" kern="1200" dirty="0" smtClean="0">
                <a:solidFill>
                  <a:schemeClr val="tx1"/>
                </a:solidFill>
                <a:latin typeface="+mn-lt"/>
                <a:ea typeface="+mn-ea"/>
                <a:cs typeface="+mn-cs"/>
              </a:rPr>
              <a:t>In this way we’ll help you drive focus, visibility, and accountability across your business.  We’ve been aligning workforces for more than ten years, and we’re the best at it.  </a:t>
            </a:r>
          </a:p>
          <a:p>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Next, </a:t>
            </a:r>
            <a:r>
              <a:rPr lang="en-US" sz="1200" kern="1200" dirty="0" err="1" smtClean="0">
                <a:solidFill>
                  <a:schemeClr val="tx1"/>
                </a:solidFill>
                <a:latin typeface="+mn-lt"/>
                <a:ea typeface="+mn-ea"/>
                <a:cs typeface="+mn-cs"/>
              </a:rPr>
              <a:t>SuccessFactors</a:t>
            </a:r>
            <a:r>
              <a:rPr lang="en-US" sz="1200" kern="1200" dirty="0" smtClean="0">
                <a:solidFill>
                  <a:schemeClr val="tx1"/>
                </a:solidFill>
                <a:latin typeface="+mn-lt"/>
                <a:ea typeface="+mn-ea"/>
                <a:cs typeface="+mn-cs"/>
              </a:rPr>
              <a:t> helps you </a:t>
            </a:r>
            <a:r>
              <a:rPr lang="en-US" sz="1200" b="1" kern="1200" dirty="0" smtClean="0">
                <a:solidFill>
                  <a:schemeClr val="tx1"/>
                </a:solidFill>
                <a:latin typeface="+mn-lt"/>
                <a:ea typeface="+mn-ea"/>
                <a:cs typeface="+mn-cs"/>
              </a:rPr>
              <a:t>optimize your workforce performance</a:t>
            </a:r>
            <a:r>
              <a:rPr lang="en-US" sz="1200" kern="1200" dirty="0" smtClean="0">
                <a:solidFill>
                  <a:schemeClr val="tx1"/>
                </a:solidFill>
                <a:latin typeface="+mn-lt"/>
                <a:ea typeface="+mn-ea"/>
                <a:cs typeface="+mn-cs"/>
              </a:rPr>
              <a:t> with the broadest and deepest set of talent management solutions on the market. We offer next generation cloud solutions for every part of the employee lifecycle to make sure that you can find the right people, get them in the right roles and can reward, motivate and develop them into future leaders. Our tightly integrated solutions support a full set mobile devices and functions across the suite.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defTabSz="465887">
              <a:defRPr/>
            </a:pPr>
            <a:r>
              <a:rPr lang="en-US" baseline="0" dirty="0" smtClean="0"/>
              <a:t>And lastly we help you </a:t>
            </a:r>
            <a:r>
              <a:rPr lang="en-US" b="1" baseline="0" dirty="0" smtClean="0"/>
              <a:t>accelerate</a:t>
            </a:r>
            <a:r>
              <a:rPr lang="en-US" baseline="0" dirty="0" smtClean="0"/>
              <a:t> the business with the Insights you need to really drive business results – we call those ‘</a:t>
            </a:r>
            <a:r>
              <a:rPr lang="en-US" baseline="0" dirty="0" err="1" smtClean="0"/>
              <a:t>BizX</a:t>
            </a:r>
            <a:r>
              <a:rPr lang="en-US" baseline="0" dirty="0" smtClean="0"/>
              <a:t> Insights’ and they show up across the entire suite, but are powered by our Workforce Analytics and Jam solutions. </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6918CCD-9A31-4D54-8C86-4D20C210D7D0}"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678841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SuccessFactors is an end-to-end talent suite while other competitors need to merge components of different products.</a:t>
            </a:r>
          </a:p>
          <a:p>
            <a:endParaRPr lang="en-US" dirty="0" smtClean="0"/>
          </a:p>
          <a:p>
            <a:r>
              <a:rPr lang="en-US" dirty="0" smtClean="0"/>
              <a:t>Next generation recruiting solution that enables customers to cultivate a rich talent network and multichannel approach leveraging social networks to reach beyond job boards and capture passive candidates</a:t>
            </a:r>
          </a:p>
          <a:p>
            <a:endParaRPr lang="en-US" dirty="0" smtClean="0"/>
          </a:p>
          <a:p>
            <a:r>
              <a:rPr lang="en-US" dirty="0" smtClean="0"/>
              <a:t>SuccessFactors Social and Execution Recruiting Solutions received strong marks in Gartner's Market Guide for E-Recruitment Solutions</a:t>
            </a:r>
          </a:p>
          <a:p>
            <a:endParaRPr lang="en-US" dirty="0" smtClean="0"/>
          </a:p>
          <a:p>
            <a:endParaRPr lang="en-US" dirty="0" smtClean="0"/>
          </a:p>
          <a:p>
            <a:r>
              <a:rPr lang="en-US" dirty="0" smtClean="0"/>
              <a:t>Architecturally the talent solutions integrate and leverage employee data to drive key HR processes</a:t>
            </a:r>
          </a:p>
          <a:p>
            <a:endParaRPr lang="en-US" dirty="0" smtClean="0"/>
          </a:p>
          <a:p>
            <a:r>
              <a:rPr lang="en-US" dirty="0" smtClean="0"/>
              <a:t>There is no upgrade path.  SuccessFactors rolls out 4 release a year and provides your administrators to adopt features as needed.</a:t>
            </a:r>
          </a:p>
        </p:txBody>
      </p:sp>
      <p:sp>
        <p:nvSpPr>
          <p:cNvPr id="4" name="Slide Number Placeholder 3"/>
          <p:cNvSpPr>
            <a:spLocks noGrp="1"/>
          </p:cNvSpPr>
          <p:nvPr>
            <p:ph type="sldNum" sz="quarter" idx="10"/>
          </p:nvPr>
        </p:nvSpPr>
        <p:spPr/>
        <p:txBody>
          <a:bodyPr/>
          <a:lstStyle/>
          <a:p>
            <a:fld id="{BC494198-68A9-A241-A426-13B4D2602CBF}" type="slidenum">
              <a:rPr lang="en-US" smtClean="0">
                <a:solidFill>
                  <a:srgbClr val="000000"/>
                </a:solidFill>
              </a:rPr>
              <a:pPr/>
              <a:t>14</a:t>
            </a:fld>
            <a:endParaRPr lang="en-US">
              <a:solidFill>
                <a:srgbClr val="000000"/>
              </a:solidFill>
            </a:endParaRPr>
          </a:p>
        </p:txBody>
      </p:sp>
    </p:spTree>
    <p:extLst>
      <p:ext uri="{BB962C8B-B14F-4D97-AF65-F5344CB8AC3E}">
        <p14:creationId xmlns:p14="http://schemas.microsoft.com/office/powerpoint/2010/main" val="208731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209675" y="703263"/>
            <a:ext cx="4683125" cy="35131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6451" indent="-176451">
              <a:buClr>
                <a:schemeClr val="accent5"/>
              </a:buClr>
              <a:buFont typeface="Arial" pitchFamily="34" charset="0"/>
              <a:buChar char="•"/>
            </a:pPr>
            <a:endParaRPr lang="en-US" dirty="0">
              <a:solidFill>
                <a:schemeClr val="tx1">
                  <a:lumMod val="75000"/>
                  <a:lumOff val="25000"/>
                </a:schemeClr>
              </a:solidFill>
              <a:latin typeface="Arial" pitchFamily="34" charset="0"/>
              <a:cs typeface="Arial" pitchFamily="34" charset="0"/>
            </a:endParaRPr>
          </a:p>
          <a:p>
            <a:pPr eaLnBrk="1" hangingPunct="1">
              <a:spcBef>
                <a:spcPct val="0"/>
              </a:spcBef>
            </a:pPr>
            <a:endParaRPr lang="en-US" dirty="0"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50418" indent="-288622" eaLnBrk="0" hangingPunct="0">
              <a:defRPr>
                <a:solidFill>
                  <a:schemeClr val="tx1"/>
                </a:solidFill>
                <a:latin typeface="Arial" charset="0"/>
                <a:ea typeface="ＭＳ Ｐゴシック" pitchFamily="34" charset="-128"/>
              </a:defRPr>
            </a:lvl2pPr>
            <a:lvl3pPr marL="1154490" indent="-230898" eaLnBrk="0" hangingPunct="0">
              <a:defRPr>
                <a:solidFill>
                  <a:schemeClr val="tx1"/>
                </a:solidFill>
                <a:latin typeface="Arial" charset="0"/>
                <a:ea typeface="ＭＳ Ｐゴシック" pitchFamily="34" charset="-128"/>
              </a:defRPr>
            </a:lvl3pPr>
            <a:lvl4pPr marL="1616285" indent="-230898" eaLnBrk="0" hangingPunct="0">
              <a:defRPr>
                <a:solidFill>
                  <a:schemeClr val="tx1"/>
                </a:solidFill>
                <a:latin typeface="Arial" charset="0"/>
                <a:ea typeface="ＭＳ Ｐゴシック" pitchFamily="34" charset="-128"/>
              </a:defRPr>
            </a:lvl4pPr>
            <a:lvl5pPr marL="2078082" indent="-230898" eaLnBrk="0" hangingPunct="0">
              <a:defRPr>
                <a:solidFill>
                  <a:schemeClr val="tx1"/>
                </a:solidFill>
                <a:latin typeface="Arial" charset="0"/>
                <a:ea typeface="ＭＳ Ｐゴシック" pitchFamily="34" charset="-128"/>
              </a:defRPr>
            </a:lvl5pPr>
            <a:lvl6pPr marL="2539877" indent="-230898" eaLnBrk="0" fontAlgn="base" hangingPunct="0">
              <a:spcBef>
                <a:spcPct val="0"/>
              </a:spcBef>
              <a:spcAft>
                <a:spcPct val="0"/>
              </a:spcAft>
              <a:defRPr>
                <a:solidFill>
                  <a:schemeClr val="tx1"/>
                </a:solidFill>
                <a:latin typeface="Arial" charset="0"/>
                <a:ea typeface="ＭＳ Ｐゴシック" pitchFamily="34" charset="-128"/>
              </a:defRPr>
            </a:lvl6pPr>
            <a:lvl7pPr marL="3001672" indent="-230898" eaLnBrk="0" fontAlgn="base" hangingPunct="0">
              <a:spcBef>
                <a:spcPct val="0"/>
              </a:spcBef>
              <a:spcAft>
                <a:spcPct val="0"/>
              </a:spcAft>
              <a:defRPr>
                <a:solidFill>
                  <a:schemeClr val="tx1"/>
                </a:solidFill>
                <a:latin typeface="Arial" charset="0"/>
                <a:ea typeface="ＭＳ Ｐゴシック" pitchFamily="34" charset="-128"/>
              </a:defRPr>
            </a:lvl7pPr>
            <a:lvl8pPr marL="3463469" indent="-230898" eaLnBrk="0" fontAlgn="base" hangingPunct="0">
              <a:spcBef>
                <a:spcPct val="0"/>
              </a:spcBef>
              <a:spcAft>
                <a:spcPct val="0"/>
              </a:spcAft>
              <a:defRPr>
                <a:solidFill>
                  <a:schemeClr val="tx1"/>
                </a:solidFill>
                <a:latin typeface="Arial" charset="0"/>
                <a:ea typeface="ＭＳ Ｐゴシック" pitchFamily="34" charset="-128"/>
              </a:defRPr>
            </a:lvl8pPr>
            <a:lvl9pPr marL="3925264" indent="-230898"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AD29ACE-C0B3-4D5B-A293-0607C93D3C9B}" type="slidenum">
              <a:rPr lang="en-US" smtClean="0">
                <a:solidFill>
                  <a:srgbClr val="000000"/>
                </a:solidFill>
              </a:rPr>
              <a:pPr eaLnBrk="1" hangingPunct="1"/>
              <a:t>15</a:t>
            </a:fld>
            <a:endParaRPr lang="en-US" dirty="0" smtClean="0">
              <a:solidFill>
                <a:srgbClr val="000000"/>
              </a:solidFill>
            </a:endParaRPr>
          </a:p>
        </p:txBody>
      </p:sp>
    </p:spTree>
    <p:extLst>
      <p:ext uri="{BB962C8B-B14F-4D97-AF65-F5344CB8AC3E}">
        <p14:creationId xmlns:p14="http://schemas.microsoft.com/office/powerpoint/2010/main" val="3272007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indent="-171450" algn="l">
              <a:buFont typeface="Arial" pitchFamily="34" charset="0"/>
              <a:buChar char="•"/>
            </a:pPr>
            <a:r>
              <a:rPr lang="en-US" sz="1200" dirty="0" smtClean="0"/>
              <a:t>800</a:t>
            </a:r>
            <a:r>
              <a:rPr lang="en-US" sz="1200" baseline="0" dirty="0" smtClean="0"/>
              <a:t> industry specific job descriptions</a:t>
            </a:r>
          </a:p>
          <a:p>
            <a:pPr marL="171450" indent="-171450" algn="l">
              <a:buFont typeface="Arial" pitchFamily="34" charset="0"/>
              <a:buChar char="•"/>
            </a:pPr>
            <a:r>
              <a:rPr lang="en-US" sz="1200" baseline="0" dirty="0" smtClean="0"/>
              <a:t>250 job families  </a:t>
            </a:r>
          </a:p>
          <a:p>
            <a:pPr marL="171450" indent="-171450" algn="l">
              <a:buFont typeface="Arial" pitchFamily="34" charset="0"/>
              <a:buChar char="•"/>
            </a:pPr>
            <a:r>
              <a:rPr lang="en-US" sz="1200" baseline="0" dirty="0" smtClean="0"/>
              <a:t>13,000 skills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86 Competencies across 10 Categories</a:t>
            </a:r>
          </a:p>
          <a:p>
            <a:pPr marL="171450" indent="-171450" algn="l">
              <a:buFont typeface="Arial" pitchFamily="34" charset="0"/>
              <a:buChar char="•"/>
            </a:pPr>
            <a:r>
              <a:rPr lang="en-US" sz="1200" baseline="0" dirty="0" smtClean="0">
                <a:solidFill>
                  <a:schemeClr val="tx1"/>
                </a:solidFill>
              </a:rPr>
              <a:t>100 Pre-built </a:t>
            </a:r>
            <a:r>
              <a:rPr lang="en-US" sz="1200" dirty="0" smtClean="0">
                <a:solidFill>
                  <a:schemeClr val="tx1"/>
                </a:solidFill>
              </a:rPr>
              <a:t>Reports</a:t>
            </a:r>
            <a:r>
              <a:rPr lang="en-US" sz="1200" baseline="0" dirty="0" smtClean="0">
                <a:solidFill>
                  <a:schemeClr val="tx1"/>
                </a:solidFill>
              </a:rPr>
              <a:t> and Dashboards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solidFill>
                  <a:schemeClr val="tx1"/>
                </a:solidFill>
              </a:rPr>
              <a:t>25 Pre-built compensation Reports </a:t>
            </a:r>
          </a:p>
          <a:p>
            <a:pPr marL="171450" indent="-171450" algn="l">
              <a:buFont typeface="Arial" pitchFamily="34" charset="0"/>
              <a:buChar char="•"/>
            </a:pPr>
            <a:r>
              <a:rPr lang="en-US" sz="1200" dirty="0" smtClean="0">
                <a:solidFill>
                  <a:schemeClr val="tx1"/>
                </a:solidFill>
              </a:rPr>
              <a:t>500 Goals</a:t>
            </a:r>
          </a:p>
          <a:p>
            <a:pPr marL="171450" indent="-171450" algn="l">
              <a:buFont typeface="Arial" pitchFamily="34" charset="0"/>
              <a:buChar char="•"/>
            </a:pPr>
            <a:r>
              <a:rPr lang="en-US" sz="1200" dirty="0" smtClean="0"/>
              <a:t>1,548 </a:t>
            </a:r>
            <a:r>
              <a:rPr lang="en-US" sz="1200" baseline="0" dirty="0" smtClean="0"/>
              <a:t>Writing Assistant Comments  (18 per competency)  </a:t>
            </a:r>
          </a:p>
          <a:p>
            <a:pPr marL="171450" indent="-171450" algn="l">
              <a:buFont typeface="Arial" pitchFamily="34" charset="0"/>
              <a:buChar char="•"/>
            </a:pPr>
            <a:r>
              <a:rPr lang="en-US" sz="1200" baseline="0" dirty="0" smtClean="0"/>
              <a:t>1,032 Coaching Assistant Comments </a:t>
            </a:r>
            <a:r>
              <a:rPr lang="en-US" sz="1200" i="0" baseline="0" dirty="0" smtClean="0"/>
              <a:t>(12 per competency)</a:t>
            </a:r>
            <a:endParaRPr lang="en-US" sz="1200" i="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solidFill>
                  <a:srgbClr val="000000"/>
                </a:solidFill>
              </a:rPr>
              <a:t>170+ Core</a:t>
            </a:r>
            <a:r>
              <a:rPr lang="en-US" sz="1200" baseline="0" dirty="0" smtClean="0">
                <a:solidFill>
                  <a:srgbClr val="000000"/>
                </a:solidFill>
              </a:rPr>
              <a:t> HR</a:t>
            </a:r>
            <a:r>
              <a:rPr lang="en-US" sz="1200" dirty="0" smtClean="0">
                <a:solidFill>
                  <a:srgbClr val="000000"/>
                </a:solidFill>
              </a:rPr>
              <a:t> workflows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solidFill>
                  <a:srgbClr val="000000"/>
                </a:solidFill>
              </a:rPr>
              <a:t>60 International and country specific reports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dirty="0" smtClean="0">
                <a:solidFill>
                  <a:schemeClr val="tx1"/>
                </a:solidFill>
              </a:rPr>
              <a:t>+2,000</a:t>
            </a:r>
            <a:r>
              <a:rPr lang="en-US" sz="1200" b="0" baseline="0" dirty="0" smtClean="0">
                <a:solidFill>
                  <a:schemeClr val="tx1"/>
                </a:solidFill>
              </a:rPr>
              <a:t> workforce metrics</a:t>
            </a:r>
            <a:endParaRPr lang="en-US" sz="1200" baseline="0" dirty="0" smtClean="0">
              <a:solidFill>
                <a:schemeClr val="tx1"/>
              </a:solidFill>
            </a:endParaRPr>
          </a:p>
          <a:p>
            <a:pPr marL="171450" indent="-171450" algn="l">
              <a:buFont typeface="Arial" pitchFamily="34" charset="0"/>
              <a:buChar char="•"/>
            </a:pPr>
            <a:endParaRPr lang="en-US" sz="1200" baseline="0" dirty="0" smtClean="0">
              <a:solidFill>
                <a:srgbClr val="FF0000"/>
              </a:solidFill>
            </a:endParaRPr>
          </a:p>
          <a:p>
            <a:pPr marL="171450" indent="-171450" algn="l">
              <a:buFont typeface="Arial" pitchFamily="34" charset="0"/>
              <a:buChar char="•"/>
            </a:pPr>
            <a:r>
              <a:rPr lang="en-US" sz="1200" baseline="0" dirty="0" smtClean="0">
                <a:solidFill>
                  <a:srgbClr val="FF0000"/>
                </a:solidFill>
              </a:rPr>
              <a:t>Aggregate = 19571 unique HR content elements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dirty="0" smtClean="0"/>
          </a:p>
          <a:p>
            <a:pPr marL="171450" indent="-171450" algn="l">
              <a:buFont typeface="Arial" pitchFamily="34" charset="0"/>
              <a:buChar char="•"/>
            </a:pPr>
            <a:endParaRPr lang="en-US" sz="1200" dirty="0"/>
          </a:p>
        </p:txBody>
      </p:sp>
      <p:sp>
        <p:nvSpPr>
          <p:cNvPr id="4" name="Slide Number Placeholder 3"/>
          <p:cNvSpPr>
            <a:spLocks noGrp="1"/>
          </p:cNvSpPr>
          <p:nvPr>
            <p:ph type="sldNum" sz="quarter" idx="10"/>
          </p:nvPr>
        </p:nvSpPr>
        <p:spPr/>
        <p:txBody>
          <a:bodyPr/>
          <a:lstStyle/>
          <a:p>
            <a:fld id="{387EF2BB-2D76-4E85-977D-EAC448E675D2}"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612907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209675" y="703263"/>
            <a:ext cx="4683125" cy="35131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50418" indent="-288622" eaLnBrk="0" hangingPunct="0">
              <a:defRPr>
                <a:solidFill>
                  <a:schemeClr val="tx1"/>
                </a:solidFill>
                <a:latin typeface="Arial" charset="0"/>
                <a:ea typeface="ＭＳ Ｐゴシック" pitchFamily="34" charset="-128"/>
              </a:defRPr>
            </a:lvl2pPr>
            <a:lvl3pPr marL="1154490" indent="-230898" eaLnBrk="0" hangingPunct="0">
              <a:defRPr>
                <a:solidFill>
                  <a:schemeClr val="tx1"/>
                </a:solidFill>
                <a:latin typeface="Arial" charset="0"/>
                <a:ea typeface="ＭＳ Ｐゴシック" pitchFamily="34" charset="-128"/>
              </a:defRPr>
            </a:lvl3pPr>
            <a:lvl4pPr marL="1616285" indent="-230898" eaLnBrk="0" hangingPunct="0">
              <a:defRPr>
                <a:solidFill>
                  <a:schemeClr val="tx1"/>
                </a:solidFill>
                <a:latin typeface="Arial" charset="0"/>
                <a:ea typeface="ＭＳ Ｐゴシック" pitchFamily="34" charset="-128"/>
              </a:defRPr>
            </a:lvl4pPr>
            <a:lvl5pPr marL="2078082" indent="-230898" eaLnBrk="0" hangingPunct="0">
              <a:defRPr>
                <a:solidFill>
                  <a:schemeClr val="tx1"/>
                </a:solidFill>
                <a:latin typeface="Arial" charset="0"/>
                <a:ea typeface="ＭＳ Ｐゴシック" pitchFamily="34" charset="-128"/>
              </a:defRPr>
            </a:lvl5pPr>
            <a:lvl6pPr marL="2539877" indent="-230898" eaLnBrk="0" fontAlgn="base" hangingPunct="0">
              <a:spcBef>
                <a:spcPct val="0"/>
              </a:spcBef>
              <a:spcAft>
                <a:spcPct val="0"/>
              </a:spcAft>
              <a:defRPr>
                <a:solidFill>
                  <a:schemeClr val="tx1"/>
                </a:solidFill>
                <a:latin typeface="Arial" charset="0"/>
                <a:ea typeface="ＭＳ Ｐゴシック" pitchFamily="34" charset="-128"/>
              </a:defRPr>
            </a:lvl6pPr>
            <a:lvl7pPr marL="3001672" indent="-230898" eaLnBrk="0" fontAlgn="base" hangingPunct="0">
              <a:spcBef>
                <a:spcPct val="0"/>
              </a:spcBef>
              <a:spcAft>
                <a:spcPct val="0"/>
              </a:spcAft>
              <a:defRPr>
                <a:solidFill>
                  <a:schemeClr val="tx1"/>
                </a:solidFill>
                <a:latin typeface="Arial" charset="0"/>
                <a:ea typeface="ＭＳ Ｐゴシック" pitchFamily="34" charset="-128"/>
              </a:defRPr>
            </a:lvl7pPr>
            <a:lvl8pPr marL="3463469" indent="-230898" eaLnBrk="0" fontAlgn="base" hangingPunct="0">
              <a:spcBef>
                <a:spcPct val="0"/>
              </a:spcBef>
              <a:spcAft>
                <a:spcPct val="0"/>
              </a:spcAft>
              <a:defRPr>
                <a:solidFill>
                  <a:schemeClr val="tx1"/>
                </a:solidFill>
                <a:latin typeface="Arial" charset="0"/>
                <a:ea typeface="ＭＳ Ｐゴシック" pitchFamily="34" charset="-128"/>
              </a:defRPr>
            </a:lvl8pPr>
            <a:lvl9pPr marL="3925264" indent="-230898"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AD29ACE-C0B3-4D5B-A293-0607C93D3C9B}" type="slidenum">
              <a:rPr lang="en-US" smtClean="0">
                <a:solidFill>
                  <a:srgbClr val="000000"/>
                </a:solidFill>
              </a:rPr>
              <a:pPr eaLnBrk="1" hangingPunct="1"/>
              <a:t>17</a:t>
            </a:fld>
            <a:endParaRPr lang="en-US" dirty="0" smtClean="0">
              <a:solidFill>
                <a:srgbClr val="000000"/>
              </a:solidFill>
            </a:endParaRPr>
          </a:p>
        </p:txBody>
      </p:sp>
    </p:spTree>
    <p:extLst>
      <p:ext uri="{BB962C8B-B14F-4D97-AF65-F5344CB8AC3E}">
        <p14:creationId xmlns:p14="http://schemas.microsoft.com/office/powerpoint/2010/main" val="3095357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28956" indent="-280367" eaLnBrk="0" hangingPunct="0">
              <a:defRPr>
                <a:solidFill>
                  <a:schemeClr val="tx1"/>
                </a:solidFill>
                <a:latin typeface="Arial" charset="0"/>
                <a:ea typeface="ＭＳ Ｐゴシック" pitchFamily="34" charset="-128"/>
              </a:defRPr>
            </a:lvl2pPr>
            <a:lvl3pPr marL="1121472" indent="-224294" eaLnBrk="0" hangingPunct="0">
              <a:defRPr>
                <a:solidFill>
                  <a:schemeClr val="tx1"/>
                </a:solidFill>
                <a:latin typeface="Arial" charset="0"/>
                <a:ea typeface="ＭＳ Ｐゴシック" pitchFamily="34" charset="-128"/>
              </a:defRPr>
            </a:lvl3pPr>
            <a:lvl4pPr marL="1570059" indent="-224294" eaLnBrk="0" hangingPunct="0">
              <a:defRPr>
                <a:solidFill>
                  <a:schemeClr val="tx1"/>
                </a:solidFill>
                <a:latin typeface="Arial" charset="0"/>
                <a:ea typeface="ＭＳ Ｐゴシック" pitchFamily="34" charset="-128"/>
              </a:defRPr>
            </a:lvl4pPr>
            <a:lvl5pPr marL="2018649" indent="-224294" eaLnBrk="0" hangingPunct="0">
              <a:defRPr>
                <a:solidFill>
                  <a:schemeClr val="tx1"/>
                </a:solidFill>
                <a:latin typeface="Arial" charset="0"/>
                <a:ea typeface="ＭＳ Ｐゴシック" pitchFamily="34" charset="-128"/>
              </a:defRPr>
            </a:lvl5pPr>
            <a:lvl6pPr marL="2467237" indent="-224294" eaLnBrk="0" fontAlgn="base" hangingPunct="0">
              <a:spcBef>
                <a:spcPct val="0"/>
              </a:spcBef>
              <a:spcAft>
                <a:spcPct val="0"/>
              </a:spcAft>
              <a:defRPr>
                <a:solidFill>
                  <a:schemeClr val="tx1"/>
                </a:solidFill>
                <a:latin typeface="Arial" charset="0"/>
                <a:ea typeface="ＭＳ Ｐゴシック" pitchFamily="34" charset="-128"/>
              </a:defRPr>
            </a:lvl6pPr>
            <a:lvl7pPr marL="2915824" indent="-224294" eaLnBrk="0" fontAlgn="base" hangingPunct="0">
              <a:spcBef>
                <a:spcPct val="0"/>
              </a:spcBef>
              <a:spcAft>
                <a:spcPct val="0"/>
              </a:spcAft>
              <a:defRPr>
                <a:solidFill>
                  <a:schemeClr val="tx1"/>
                </a:solidFill>
                <a:latin typeface="Arial" charset="0"/>
                <a:ea typeface="ＭＳ Ｐゴシック" pitchFamily="34" charset="-128"/>
              </a:defRPr>
            </a:lvl7pPr>
            <a:lvl8pPr marL="3364414" indent="-224294" eaLnBrk="0" fontAlgn="base" hangingPunct="0">
              <a:spcBef>
                <a:spcPct val="0"/>
              </a:spcBef>
              <a:spcAft>
                <a:spcPct val="0"/>
              </a:spcAft>
              <a:defRPr>
                <a:solidFill>
                  <a:schemeClr val="tx1"/>
                </a:solidFill>
                <a:latin typeface="Arial" charset="0"/>
                <a:ea typeface="ＭＳ Ｐゴシック" pitchFamily="34" charset="-128"/>
              </a:defRPr>
            </a:lvl8pPr>
            <a:lvl9pPr marL="3813001" indent="-224294"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AD29ACE-C0B3-4D5B-A293-0607C93D3C9B}" type="slidenum">
              <a:rPr lang="en-US" smtClean="0">
                <a:solidFill>
                  <a:srgbClr val="000000"/>
                </a:solidFill>
              </a:rPr>
              <a:pPr eaLnBrk="1" hangingPunct="1"/>
              <a:t>18</a:t>
            </a:fld>
            <a:endParaRPr lang="en-US" dirty="0" smtClean="0">
              <a:solidFill>
                <a:srgbClr val="000000"/>
              </a:solidFill>
            </a:endParaRPr>
          </a:p>
        </p:txBody>
      </p:sp>
    </p:spTree>
    <p:extLst>
      <p:ext uri="{BB962C8B-B14F-4D97-AF65-F5344CB8AC3E}">
        <p14:creationId xmlns:p14="http://schemas.microsoft.com/office/powerpoint/2010/main" val="1615494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1209675" y="703263"/>
            <a:ext cx="4683125" cy="35131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50418" indent="-288622" eaLnBrk="0" hangingPunct="0">
              <a:defRPr>
                <a:solidFill>
                  <a:schemeClr val="tx1"/>
                </a:solidFill>
                <a:latin typeface="Arial" charset="0"/>
                <a:ea typeface="ＭＳ Ｐゴシック" pitchFamily="34" charset="-128"/>
              </a:defRPr>
            </a:lvl2pPr>
            <a:lvl3pPr marL="1154490" indent="-230898" eaLnBrk="0" hangingPunct="0">
              <a:defRPr>
                <a:solidFill>
                  <a:schemeClr val="tx1"/>
                </a:solidFill>
                <a:latin typeface="Arial" charset="0"/>
                <a:ea typeface="ＭＳ Ｐゴシック" pitchFamily="34" charset="-128"/>
              </a:defRPr>
            </a:lvl3pPr>
            <a:lvl4pPr marL="1616285" indent="-230898" eaLnBrk="0" hangingPunct="0">
              <a:defRPr>
                <a:solidFill>
                  <a:schemeClr val="tx1"/>
                </a:solidFill>
                <a:latin typeface="Arial" charset="0"/>
                <a:ea typeface="ＭＳ Ｐゴシック" pitchFamily="34" charset="-128"/>
              </a:defRPr>
            </a:lvl4pPr>
            <a:lvl5pPr marL="2078082" indent="-230898" eaLnBrk="0" hangingPunct="0">
              <a:defRPr>
                <a:solidFill>
                  <a:schemeClr val="tx1"/>
                </a:solidFill>
                <a:latin typeface="Arial" charset="0"/>
                <a:ea typeface="ＭＳ Ｐゴシック" pitchFamily="34" charset="-128"/>
              </a:defRPr>
            </a:lvl5pPr>
            <a:lvl6pPr marL="2539877" indent="-230898" eaLnBrk="0" fontAlgn="base" hangingPunct="0">
              <a:spcBef>
                <a:spcPct val="0"/>
              </a:spcBef>
              <a:spcAft>
                <a:spcPct val="0"/>
              </a:spcAft>
              <a:defRPr>
                <a:solidFill>
                  <a:schemeClr val="tx1"/>
                </a:solidFill>
                <a:latin typeface="Arial" charset="0"/>
                <a:ea typeface="ＭＳ Ｐゴシック" pitchFamily="34" charset="-128"/>
              </a:defRPr>
            </a:lvl6pPr>
            <a:lvl7pPr marL="3001672" indent="-230898" eaLnBrk="0" fontAlgn="base" hangingPunct="0">
              <a:spcBef>
                <a:spcPct val="0"/>
              </a:spcBef>
              <a:spcAft>
                <a:spcPct val="0"/>
              </a:spcAft>
              <a:defRPr>
                <a:solidFill>
                  <a:schemeClr val="tx1"/>
                </a:solidFill>
                <a:latin typeface="Arial" charset="0"/>
                <a:ea typeface="ＭＳ Ｐゴシック" pitchFamily="34" charset="-128"/>
              </a:defRPr>
            </a:lvl7pPr>
            <a:lvl8pPr marL="3463469" indent="-230898" eaLnBrk="0" fontAlgn="base" hangingPunct="0">
              <a:spcBef>
                <a:spcPct val="0"/>
              </a:spcBef>
              <a:spcAft>
                <a:spcPct val="0"/>
              </a:spcAft>
              <a:defRPr>
                <a:solidFill>
                  <a:schemeClr val="tx1"/>
                </a:solidFill>
                <a:latin typeface="Arial" charset="0"/>
                <a:ea typeface="ＭＳ Ｐゴシック" pitchFamily="34" charset="-128"/>
              </a:defRPr>
            </a:lvl8pPr>
            <a:lvl9pPr marL="3925264" indent="-230898"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1AD29ACE-C0B3-4D5B-A293-0607C93D3C9B}" type="slidenum">
              <a:rPr lang="en-US" smtClean="0">
                <a:solidFill>
                  <a:srgbClr val="000000"/>
                </a:solidFill>
              </a:rPr>
              <a:pPr eaLnBrk="1" hangingPunct="1"/>
              <a:t>19</a:t>
            </a:fld>
            <a:endParaRPr lang="en-US" dirty="0" smtClean="0">
              <a:solidFill>
                <a:srgbClr val="000000"/>
              </a:solidFill>
            </a:endParaRPr>
          </a:p>
        </p:txBody>
      </p:sp>
    </p:spTree>
    <p:extLst>
      <p:ext uri="{BB962C8B-B14F-4D97-AF65-F5344CB8AC3E}">
        <p14:creationId xmlns:p14="http://schemas.microsoft.com/office/powerpoint/2010/main" val="38219699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itle 1"/>
          <p:cNvSpPr>
            <a:spLocks noGrp="1"/>
          </p:cNvSpPr>
          <p:nvPr>
            <p:ph type="ctrTitle"/>
          </p:nvPr>
        </p:nvSpPr>
        <p:spPr>
          <a:xfrm>
            <a:off x="685800" y="1295400"/>
            <a:ext cx="7772400" cy="1269007"/>
          </a:xfrm>
          <a:prstGeom prst="rect">
            <a:avLst/>
          </a:prstGeom>
        </p:spPr>
        <p:txBody>
          <a:bodyPr>
            <a:normAutofit/>
          </a:bodyPr>
          <a:lstStyle>
            <a:lvl1pPr>
              <a:defRPr sz="4400" b="1">
                <a:solidFill>
                  <a:srgbClr val="C00000"/>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1371600" y="2671112"/>
            <a:ext cx="6400800" cy="700215"/>
          </a:xfrm>
          <a:prstGeom prst="rect">
            <a:avLst/>
          </a:prstGeom>
        </p:spPr>
        <p:txBody>
          <a:bodyPr/>
          <a:lstStyle>
            <a:lvl1pPr marL="0" indent="0" algn="ctr">
              <a:buNone/>
              <a:defRPr b="1">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581400"/>
            <a:ext cx="9144000" cy="3276600"/>
          </a:xfrm>
          <a:prstGeom prst="rect">
            <a:avLst/>
          </a:prstGeom>
        </p:spPr>
      </p:pic>
      <p:pic>
        <p:nvPicPr>
          <p:cNvPr id="3" name="Picture 2"/>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0" b="89161" l="729" r="100000">
                        <a14:foregroundMark x1="51458" y1="50699" x2="51458" y2="50699"/>
                        <a14:foregroundMark x1="44461" y1="50000" x2="44461" y2="50000"/>
                        <a14:foregroundMark x1="29009" y1="50699" x2="29009" y2="50699"/>
                        <a14:foregroundMark x1="13120" y1="47902" x2="13120" y2="47902"/>
                        <a14:foregroundMark x1="12828" y1="26573" x2="12828" y2="26573"/>
                        <a14:foregroundMark x1="12828" y1="26573" x2="12828" y2="26573"/>
                        <a14:foregroundMark x1="27259" y1="12587" x2="27259" y2="12587"/>
                        <a14:foregroundMark x1="38921" y1="19930" x2="38921" y2="19930"/>
                        <a14:foregroundMark x1="51458" y1="5245" x2="51166" y2="30769"/>
                        <a14:foregroundMark x1="73907" y1="19231" x2="73907" y2="19231"/>
                        <a14:foregroundMark x1="82507" y1="19930" x2="82507" y2="19930"/>
                        <a14:foregroundMark x1="75948" y1="28671" x2="75948" y2="28671"/>
                        <a14:foregroundMark x1="91399" y1="16084" x2="91399" y2="16084"/>
                        <a14:foregroundMark x1="41691" y1="32517" x2="41691" y2="32517"/>
                        <a14:foregroundMark x1="38192" y1="30070" x2="38192" y2="30070"/>
                        <a14:foregroundMark x1="30612" y1="28671" x2="30612" y2="28671"/>
                        <a14:foregroundMark x1="28717" y1="33217" x2="28717" y2="33217"/>
                        <a14:foregroundMark x1="12536" y1="36014" x2="12536" y2="36014"/>
                        <a14:foregroundMark x1="96939" y1="17483" x2="96939" y2="17483"/>
                        <a14:backgroundMark x1="72303" y1="33916" x2="72303" y2="33916"/>
                      </a14:backgroundRemoval>
                    </a14:imgEffect>
                  </a14:imgLayer>
                </a14:imgProps>
              </a:ext>
              <a:ext uri="{28A0092B-C50C-407E-A947-70E740481C1C}">
                <a14:useLocalDpi xmlns:a14="http://schemas.microsoft.com/office/drawing/2010/main" val="0"/>
              </a:ext>
            </a:extLst>
          </a:blip>
          <a:stretch>
            <a:fillRect/>
          </a:stretch>
        </p:blipFill>
        <p:spPr>
          <a:xfrm>
            <a:off x="5791200" y="5562600"/>
            <a:ext cx="2471928" cy="1029970"/>
          </a:xfrm>
          <a:prstGeom prst="rect">
            <a:avLst/>
          </a:prstGeom>
        </p:spPr>
      </p:pic>
    </p:spTree>
    <p:extLst>
      <p:ext uri="{BB962C8B-B14F-4D97-AF65-F5344CB8AC3E}">
        <p14:creationId xmlns:p14="http://schemas.microsoft.com/office/powerpoint/2010/main" val="1141631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95401"/>
            <a:ext cx="8229600" cy="4572000"/>
          </a:xfrm>
        </p:spPr>
        <p:txBody>
          <a:bodyPr vert="eaVert"/>
          <a:lstStyle>
            <a:lvl1pPr marL="342900" indent="-342900">
              <a:buFont typeface="Courier New" panose="02070309020205020404" pitchFamily="49" charset="0"/>
              <a:buChar char="o"/>
              <a:defRPr>
                <a:solidFill>
                  <a:schemeClr val="tx2"/>
                </a:solidFill>
              </a:defRPr>
            </a:lvl1pPr>
            <a:lvl2pPr marL="742950" indent="-285750">
              <a:buFont typeface="Courier New" panose="02070309020205020404" pitchFamily="49" charset="0"/>
              <a:buChar char="o"/>
              <a:defRPr/>
            </a:lvl2pPr>
            <a:lvl3pPr marL="1143000" indent="-228600">
              <a:buFont typeface="Courier New" panose="02070309020205020404" pitchFamily="49" charset="0"/>
              <a:buChar char="o"/>
              <a:defRPr/>
            </a:lvl3pPr>
            <a:lvl4pPr marL="1600200" indent="-228600">
              <a:buFont typeface="Courier New" panose="02070309020205020404" pitchFamily="49" charset="0"/>
              <a:buChar char="o"/>
              <a:defRPr/>
            </a:lvl4pPr>
            <a:lvl5pPr marL="2057400" indent="-228600">
              <a:buFont typeface="Courier New" panose="02070309020205020404" pitchFamily="49" charset="0"/>
              <a:buChar char="o"/>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
          <p:cNvSpPr>
            <a:spLocks noGrp="1"/>
          </p:cNvSpPr>
          <p:nvPr>
            <p:ph type="title"/>
          </p:nvPr>
        </p:nvSpPr>
        <p:spPr>
          <a:xfrm>
            <a:off x="152400" y="76200"/>
            <a:ext cx="8229600" cy="762000"/>
          </a:xfrm>
          <a:prstGeom prst="rect">
            <a:avLst/>
          </a:prstGeom>
        </p:spPr>
        <p:txBody>
          <a:bodyPr anchor="ctr" anchorCtr="0"/>
          <a:lstStyle>
            <a:lvl1pPr>
              <a:defRPr lang="en-US" sz="2800" b="0"/>
            </a:lvl1pPr>
          </a:lstStyle>
          <a:p>
            <a:pPr lvl="0" algn="l"/>
            <a:r>
              <a:rPr lang="en-US" smtClean="0"/>
              <a:t>Click to edit Master title style</a:t>
            </a:r>
            <a:endParaRPr lang="en-US"/>
          </a:p>
        </p:txBody>
      </p:sp>
      <p:cxnSp>
        <p:nvCxnSpPr>
          <p:cNvPr id="15" name="Straight Connector 14"/>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511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24800" y="1"/>
            <a:ext cx="762000" cy="6019800"/>
          </a:xfrm>
          <a:prstGeom prst="rect">
            <a:avLst/>
          </a:prstGeom>
        </p:spPr>
        <p:txBody>
          <a:bodyPr vert="eaVert"/>
          <a:lstStyle>
            <a:lvl1pPr algn="l">
              <a:defRPr sz="2800" b="0"/>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934200" cy="5715001"/>
          </a:xfrm>
        </p:spPr>
        <p:txBody>
          <a:bodyPr vert="eaVert"/>
          <a:lstStyle>
            <a:lvl1pPr marL="342900" indent="-342900">
              <a:buFont typeface="Courier New" panose="02070309020205020404" pitchFamily="49" charset="0"/>
              <a:buChar char="o"/>
              <a:defRPr>
                <a:solidFill>
                  <a:schemeClr val="tx2"/>
                </a:solidFill>
              </a:defRPr>
            </a:lvl1pPr>
            <a:lvl2pPr marL="742950" indent="-285750">
              <a:buFont typeface="Courier New" panose="02070309020205020404" pitchFamily="49" charset="0"/>
              <a:buChar char="o"/>
              <a:defRPr/>
            </a:lvl2pPr>
            <a:lvl3pPr marL="1143000" indent="-228600">
              <a:buFont typeface="Courier New" panose="02070309020205020404" pitchFamily="49" charset="0"/>
              <a:buChar char="o"/>
              <a:defRPr/>
            </a:lvl3pPr>
            <a:lvl4pPr marL="1600200" indent="-228600">
              <a:buFont typeface="Courier New" panose="02070309020205020404" pitchFamily="49" charset="0"/>
              <a:buChar char="o"/>
              <a:defRPr/>
            </a:lvl4pPr>
            <a:lvl5pPr marL="2057400" indent="-228600">
              <a:buFont typeface="Courier New" panose="02070309020205020404" pitchFamily="49" charset="0"/>
              <a:buChar char="o"/>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5" name="Straight Connector 4"/>
          <p:cNvCxnSpPr/>
          <p:nvPr userDrawn="1"/>
        </p:nvCxnSpPr>
        <p:spPr>
          <a:xfrm flipV="1">
            <a:off x="7772400" y="-609600"/>
            <a:ext cx="0" cy="586740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448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el und Inhalt Weiß">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bwMode="gray">
          <a:xfrm>
            <a:off x="335759" y="604837"/>
            <a:ext cx="8448241" cy="465138"/>
          </a:xfrm>
          <a:prstGeom prst="rect">
            <a:avLst/>
          </a:prstGeom>
        </p:spPr>
        <p:txBody>
          <a:bodyPr/>
          <a:lstStyle/>
          <a:p>
            <a:r>
              <a:rPr lang="de-DE" smtClean="0"/>
              <a:t>Titelmasterformat durch Klicken bearbeiten</a:t>
            </a:r>
            <a:endParaRPr lang="de-DE" dirty="0"/>
          </a:p>
        </p:txBody>
      </p:sp>
      <p:sp>
        <p:nvSpPr>
          <p:cNvPr id="16" name="Inhaltsplatzhalter 2"/>
          <p:cNvSpPr>
            <a:spLocks noGrp="1"/>
          </p:cNvSpPr>
          <p:nvPr>
            <p:ph idx="1"/>
          </p:nvPr>
        </p:nvSpPr>
        <p:spPr bwMode="gray">
          <a:xfrm>
            <a:off x="361950" y="1217613"/>
            <a:ext cx="8421688" cy="4872037"/>
          </a:xfrm>
        </p:spPr>
        <p:txBody>
          <a:bodyPr>
            <a:noAutofit/>
          </a:bodyPr>
          <a:lstStyle>
            <a:lvl1pPr>
              <a:lnSpc>
                <a:spcPct val="100000"/>
              </a:lnSpc>
              <a:spcBef>
                <a:spcPts val="1200"/>
              </a:spcBef>
              <a:buClr>
                <a:schemeClr val="accent6"/>
              </a:buClr>
              <a:defRPr sz="1400">
                <a:latin typeface="Verdana" pitchFamily="34" charset="0"/>
              </a:defRPr>
            </a:lvl1pPr>
            <a:lvl2pPr>
              <a:lnSpc>
                <a:spcPct val="100000"/>
              </a:lnSpc>
              <a:defRPr sz="1400">
                <a:latin typeface="Verdana" pitchFamily="34" charset="0"/>
              </a:defRPr>
            </a:lvl2pPr>
            <a:lvl3pPr>
              <a:lnSpc>
                <a:spcPct val="100000"/>
              </a:lnSpc>
              <a:defRPr sz="1400">
                <a:latin typeface="Verdana" pitchFamily="34" charset="0"/>
              </a:defRPr>
            </a:lvl3pPr>
            <a:lvl4pPr>
              <a:lnSpc>
                <a:spcPct val="100000"/>
              </a:lnSpc>
              <a:defRPr sz="1400">
                <a:latin typeface="Verdana" pitchFamily="34" charset="0"/>
              </a:defRPr>
            </a:lvl4pPr>
            <a:lvl5pPr>
              <a:lnSpc>
                <a:spcPct val="100000"/>
              </a:lnSpc>
              <a:defRPr sz="1400">
                <a:latin typeface="Verdana" pitchFamily="34" charset="0"/>
              </a:defRPr>
            </a:lvl5pPr>
            <a:lvl6pPr>
              <a:lnSpc>
                <a:spcPct val="100000"/>
              </a:lnSpc>
              <a:defRPr/>
            </a:lvl6pPr>
            <a:lvl7pPr>
              <a:lnSpc>
                <a:spcPct val="100000"/>
              </a:lnSpc>
              <a:defRPr/>
            </a:lvl7pPr>
            <a:lvl8pPr>
              <a:lnSpc>
                <a:spcPct val="100000"/>
              </a:lnSpc>
              <a:defRPr/>
            </a:lvl8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smtClean="0"/>
          </a:p>
        </p:txBody>
      </p:sp>
      <p:sp>
        <p:nvSpPr>
          <p:cNvPr id="10" name="Foliennummernplatzhalter 5"/>
          <p:cNvSpPr>
            <a:spLocks noGrp="1"/>
          </p:cNvSpPr>
          <p:nvPr>
            <p:ph type="sldNum" sz="quarter" idx="4"/>
          </p:nvPr>
        </p:nvSpPr>
        <p:spPr bwMode="gray">
          <a:xfrm>
            <a:off x="-1950" y="6448425"/>
            <a:ext cx="363900" cy="211138"/>
          </a:xfrm>
          <a:prstGeom prst="rect">
            <a:avLst/>
          </a:prstGeom>
        </p:spPr>
        <p:txBody>
          <a:bodyPr vert="horz" lIns="0" tIns="252000" rIns="0" bIns="0" rtlCol="0" anchor="b" anchorCtr="0"/>
          <a:lstStyle>
            <a:lvl1pPr algn="ctr">
              <a:defRPr sz="800">
                <a:solidFill>
                  <a:schemeClr val="tx2"/>
                </a:solidFill>
                <a:latin typeface="Verdana" pitchFamily="34" charset="0"/>
              </a:defRPr>
            </a:lvl1pPr>
          </a:lstStyle>
          <a:p>
            <a:fld id="{EEDD5076-8A53-4A01-88FC-1E6D2F31BA40}" type="slidenum">
              <a:rPr lang="de-DE" smtClean="0">
                <a:solidFill>
                  <a:srgbClr val="6C6C6C"/>
                </a:solidFill>
              </a:rPr>
              <a:pPr/>
              <a:t>‹#›</a:t>
            </a:fld>
            <a:endParaRPr lang="de-DE" dirty="0">
              <a:solidFill>
                <a:srgbClr val="6C6C6C"/>
              </a:solidFill>
            </a:endParaRPr>
          </a:p>
        </p:txBody>
      </p:sp>
    </p:spTree>
    <p:extLst>
      <p:ext uri="{BB962C8B-B14F-4D97-AF65-F5344CB8AC3E}">
        <p14:creationId xmlns:p14="http://schemas.microsoft.com/office/powerpoint/2010/main" val="632880403"/>
      </p:ext>
    </p:extLst>
  </p:cSld>
  <p:clrMapOvr>
    <a:overrideClrMapping bg1="lt1" tx1="dk1" bg2="lt2" tx2="dk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335759" y="604837"/>
            <a:ext cx="8448241" cy="465138"/>
          </a:xfrm>
          <a:prstGeom prst="rect">
            <a:avLst/>
          </a:prstGeom>
        </p:spPr>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5745600" y="1413164"/>
            <a:ext cx="3002908" cy="4714173"/>
          </a:xfrm>
          <a:solidFill>
            <a:schemeClr val="bg1">
              <a:lumMod val="95000"/>
            </a:schemeClr>
          </a:solidFill>
        </p:spPr>
        <p:txBody>
          <a:bodyPr tIns="1296000" anchor="t" anchorCtr="0">
            <a:normAutofit/>
          </a:bodyPr>
          <a:lstStyle>
            <a:lvl1pPr algn="ctr">
              <a:defRPr sz="1800" b="0">
                <a:latin typeface="Arial" pitchFamily="34" charset="0"/>
                <a:cs typeface="Arial" pitchFamily="34" charset="0"/>
              </a:defRPr>
            </a:lvl1pPr>
          </a:lstStyle>
          <a:p>
            <a:r>
              <a:rPr lang="en-US" dirty="0" smtClean="0"/>
              <a:t>Click icon to add picture</a:t>
            </a:r>
            <a:endParaRPr lang="de-DE" dirty="0"/>
          </a:p>
        </p:txBody>
      </p:sp>
      <p:sp>
        <p:nvSpPr>
          <p:cNvPr id="7" name="Text Placeholder 6"/>
          <p:cNvSpPr>
            <a:spLocks noGrp="1"/>
          </p:cNvSpPr>
          <p:nvPr>
            <p:ph type="body" sz="quarter" idx="11" hasCustomPrompt="1"/>
          </p:nvPr>
        </p:nvSpPr>
        <p:spPr bwMode="gray">
          <a:xfrm>
            <a:off x="324000" y="1413164"/>
            <a:ext cx="5238000" cy="471417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520729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Layout">
    <p:spTree>
      <p:nvGrpSpPr>
        <p:cNvPr id="1" name=""/>
        <p:cNvGrpSpPr/>
        <p:nvPr/>
      </p:nvGrpSpPr>
      <p:grpSpPr>
        <a:xfrm>
          <a:off x="0" y="0"/>
          <a:ext cx="0" cy="0"/>
          <a:chOff x="0" y="0"/>
          <a:chExt cx="0" cy="0"/>
        </a:xfrm>
      </p:grpSpPr>
      <p:sp>
        <p:nvSpPr>
          <p:cNvPr id="2" name="Title 1"/>
          <p:cNvSpPr>
            <a:spLocks noGrp="1"/>
          </p:cNvSpPr>
          <p:nvPr>
            <p:ph type="title"/>
          </p:nvPr>
        </p:nvSpPr>
        <p:spPr>
          <a:xfrm>
            <a:off x="467957" y="943411"/>
            <a:ext cx="8290923" cy="6898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880151163"/>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229600" cy="762000"/>
          </a:xfrm>
          <a:prstGeom prst="rect">
            <a:avLst/>
          </a:prstGeom>
        </p:spPr>
        <p:txBody>
          <a:bodyPr anchor="ctr" anchorCtr="0"/>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28302" y="1143001"/>
            <a:ext cx="9115697" cy="4800599"/>
          </a:xfrm>
        </p:spPr>
        <p:txBody>
          <a:bodyPr/>
          <a:lstStyle>
            <a:lvl1pPr marL="342900" indent="-342900">
              <a:buFont typeface="Courier New" panose="02070309020205020404" pitchFamily="49" charset="0"/>
              <a:buChar char="o"/>
              <a:defRPr>
                <a:solidFill>
                  <a:srgbClr val="002060"/>
                </a:solidFill>
              </a:defRPr>
            </a:lvl1pPr>
            <a:lvl2pPr marL="742950" indent="-285750">
              <a:buFont typeface="Courier New" panose="02070309020205020404" pitchFamily="49" charset="0"/>
              <a:buChar char="o"/>
              <a:defRPr/>
            </a:lvl2pPr>
            <a:lvl3pPr marL="1143000" indent="-228600">
              <a:buFont typeface="Courier New" panose="02070309020205020404" pitchFamily="49" charset="0"/>
              <a:buChar char="o"/>
              <a:defRPr/>
            </a:lvl3pPr>
            <a:lvl4pPr marL="1600200" indent="-228600">
              <a:buFont typeface="Courier New" panose="02070309020205020404" pitchFamily="49" charset="0"/>
              <a:buChar char="o"/>
              <a:defRPr/>
            </a:lvl4pPr>
            <a:lvl5pPr marL="2057400" indent="-228600">
              <a:buFont typeface="Courier New" panose="02070309020205020404" pitchFamily="49" charset="0"/>
              <a:buChar char="o"/>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7"/>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410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2743200"/>
            <a:ext cx="7772400" cy="76200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09600" y="1066800"/>
            <a:ext cx="7772400" cy="1500187"/>
          </a:xfrm>
        </p:spPr>
        <p:txBody>
          <a:bodyPr anchor="b"/>
          <a:lstStyle>
            <a:lvl1pPr marL="0" indent="0">
              <a:buNone/>
              <a:defRPr sz="2000" b="1">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99582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43002"/>
            <a:ext cx="4038600" cy="4983162"/>
          </a:xfrm>
        </p:spPr>
        <p:txBody>
          <a:bodyPr>
            <a:normAutofit/>
          </a:bodyPr>
          <a:lstStyle>
            <a:lvl1pPr marL="342900" indent="-342900">
              <a:buFont typeface="Courier New" panose="02070309020205020404" pitchFamily="49" charset="0"/>
              <a:buChar char="o"/>
              <a:defRPr sz="1800">
                <a:solidFill>
                  <a:schemeClr val="tx2"/>
                </a:solidFill>
              </a:defRPr>
            </a:lvl1pPr>
            <a:lvl2pPr marL="742950" indent="-285750">
              <a:buFont typeface="Courier New" panose="02070309020205020404" pitchFamily="49" charset="0"/>
              <a:buChar char="o"/>
              <a:defRPr sz="1600"/>
            </a:lvl2pPr>
            <a:lvl3pPr marL="1143000" indent="-228600">
              <a:buFont typeface="Courier New" panose="02070309020205020404" pitchFamily="49" charset="0"/>
              <a:buChar char="o"/>
              <a:defRPr sz="1400"/>
            </a:lvl3pPr>
            <a:lvl4pPr marL="1600200" indent="-228600">
              <a:buFont typeface="Courier New" panose="02070309020205020404" pitchFamily="49" charset="0"/>
              <a:buChar char="o"/>
              <a:defRPr sz="1200"/>
            </a:lvl4pPr>
            <a:lvl5pPr marL="2057400" indent="-228600">
              <a:buFont typeface="Courier New" panose="02070309020205020404" pitchFamily="49" charset="0"/>
              <a:buChar char="o"/>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143002"/>
            <a:ext cx="4038600" cy="4983162"/>
          </a:xfrm>
        </p:spPr>
        <p:txBody>
          <a:bodyPr>
            <a:normAutofit/>
          </a:bodyPr>
          <a:lstStyle>
            <a:lvl1pPr marL="342900" indent="-342900">
              <a:buFont typeface="Courier New" panose="02070309020205020404" pitchFamily="49" charset="0"/>
              <a:buChar char="o"/>
              <a:defRPr sz="1800">
                <a:solidFill>
                  <a:schemeClr val="tx2"/>
                </a:solidFill>
              </a:defRPr>
            </a:lvl1pPr>
            <a:lvl2pPr marL="742950" indent="-285750">
              <a:buFont typeface="Courier New" panose="02070309020205020404" pitchFamily="49" charset="0"/>
              <a:buChar char="o"/>
              <a:defRPr sz="1600"/>
            </a:lvl2pPr>
            <a:lvl3pPr marL="1143000" indent="-228600">
              <a:buFont typeface="Courier New" panose="02070309020205020404" pitchFamily="49" charset="0"/>
              <a:buChar char="o"/>
              <a:defRPr sz="1400"/>
            </a:lvl3pPr>
            <a:lvl4pPr marL="1600200" indent="-228600">
              <a:buFont typeface="Courier New" panose="02070309020205020404" pitchFamily="49" charset="0"/>
              <a:buChar char="o"/>
              <a:defRPr sz="1200"/>
            </a:lvl4pPr>
            <a:lvl5pPr marL="2057400" indent="-228600">
              <a:buFont typeface="Courier New" panose="02070309020205020404" pitchFamily="49" charset="0"/>
              <a:buChar char="o"/>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Title 1"/>
          <p:cNvSpPr>
            <a:spLocks noGrp="1"/>
          </p:cNvSpPr>
          <p:nvPr>
            <p:ph type="title"/>
          </p:nvPr>
        </p:nvSpPr>
        <p:spPr>
          <a:xfrm>
            <a:off x="152400" y="76200"/>
            <a:ext cx="8229600" cy="762000"/>
          </a:xfrm>
          <a:prstGeom prst="rect">
            <a:avLst/>
          </a:prstGeom>
        </p:spPr>
        <p:txBody>
          <a:bodyPr anchor="ctr" anchorCtr="0"/>
          <a:lstStyle>
            <a:lvl1pPr>
              <a:defRPr lang="en-US" sz="2800" b="0"/>
            </a:lvl1pPr>
          </a:lstStyle>
          <a:p>
            <a:pPr lvl="0" algn="l"/>
            <a:r>
              <a:rPr lang="en-US" smtClean="0"/>
              <a:t>Click to edit Master title style</a:t>
            </a:r>
            <a:endParaRPr lang="en-US"/>
          </a:p>
        </p:txBody>
      </p:sp>
      <p:cxnSp>
        <p:nvCxnSpPr>
          <p:cNvPr id="17" name="Straight Connector 16"/>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9093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43000"/>
            <a:ext cx="4040188" cy="639762"/>
          </a:xfrm>
        </p:spPr>
        <p:txBody>
          <a:bodyPr anchor="b"/>
          <a:lstStyle>
            <a:lvl1pPr marL="0" indent="0">
              <a:buNone/>
              <a:defRPr sz="2400" b="1">
                <a:solidFill>
                  <a:srgbClr val="C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793875"/>
            <a:ext cx="4040188" cy="4378325"/>
          </a:xfrm>
        </p:spPr>
        <p:txBody>
          <a:bodyPr>
            <a:normAutofit/>
          </a:bodyPr>
          <a:lstStyle>
            <a:lvl1pPr marL="342900" indent="-342900">
              <a:buFont typeface="Courier New" panose="02070309020205020404" pitchFamily="49" charset="0"/>
              <a:buChar char="o"/>
              <a:defRPr sz="1800">
                <a:solidFill>
                  <a:schemeClr val="tx2"/>
                </a:solidFill>
              </a:defRPr>
            </a:lvl1pPr>
            <a:lvl2pPr marL="742950" indent="-285750">
              <a:buFont typeface="Courier New" panose="02070309020205020404" pitchFamily="49" charset="0"/>
              <a:buChar char="o"/>
              <a:defRPr sz="1600"/>
            </a:lvl2pPr>
            <a:lvl3pPr marL="1143000" indent="-228600">
              <a:buFont typeface="Courier New" panose="02070309020205020404" pitchFamily="49" charset="0"/>
              <a:buChar char="o"/>
              <a:defRPr sz="1400"/>
            </a:lvl3pPr>
            <a:lvl4pPr marL="1600200" indent="-228600">
              <a:buFont typeface="Courier New" panose="02070309020205020404" pitchFamily="49" charset="0"/>
              <a:buChar char="o"/>
              <a:defRPr sz="1200"/>
            </a:lvl4pPr>
            <a:lvl5pPr marL="2057400" indent="-228600">
              <a:buFont typeface="Courier New" panose="02070309020205020404" pitchFamily="49" charset="0"/>
              <a:buChar char="o"/>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400" b="1">
                <a:solidFill>
                  <a:srgbClr val="C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793875"/>
            <a:ext cx="4041775" cy="4378325"/>
          </a:xfrm>
        </p:spPr>
        <p:txBody>
          <a:bodyPr>
            <a:normAutofit/>
          </a:bodyPr>
          <a:lstStyle>
            <a:lvl1pPr marL="342900" indent="-342900">
              <a:buFont typeface="Courier New" panose="02070309020205020404" pitchFamily="49" charset="0"/>
              <a:buChar char="o"/>
              <a:defRPr sz="1800">
                <a:solidFill>
                  <a:schemeClr val="tx2"/>
                </a:solidFill>
              </a:defRPr>
            </a:lvl1pPr>
            <a:lvl2pPr marL="742950" indent="-285750">
              <a:buFont typeface="Courier New" panose="02070309020205020404" pitchFamily="49" charset="0"/>
              <a:buChar char="o"/>
              <a:defRPr sz="1600"/>
            </a:lvl2pPr>
            <a:lvl3pPr marL="1143000" indent="-228600">
              <a:buFont typeface="Courier New" panose="02070309020205020404" pitchFamily="49" charset="0"/>
              <a:buChar char="o"/>
              <a:defRPr sz="1400"/>
            </a:lvl3pPr>
            <a:lvl4pPr marL="1600200" indent="-228600">
              <a:buFont typeface="Courier New" panose="02070309020205020404" pitchFamily="49" charset="0"/>
              <a:buChar char="o"/>
              <a:defRPr sz="1200"/>
            </a:lvl4pPr>
            <a:lvl5pPr marL="2057400" indent="-228600">
              <a:buFont typeface="Courier New" panose="02070309020205020404" pitchFamily="49" charset="0"/>
              <a:buChar char="o"/>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Title 1"/>
          <p:cNvSpPr>
            <a:spLocks noGrp="1"/>
          </p:cNvSpPr>
          <p:nvPr>
            <p:ph type="title"/>
          </p:nvPr>
        </p:nvSpPr>
        <p:spPr>
          <a:xfrm>
            <a:off x="152400" y="76200"/>
            <a:ext cx="8229600" cy="762000"/>
          </a:xfrm>
          <a:prstGeom prst="rect">
            <a:avLst/>
          </a:prstGeom>
        </p:spPr>
        <p:txBody>
          <a:bodyPr anchor="ctr" anchorCtr="0"/>
          <a:lstStyle>
            <a:lvl1pPr>
              <a:defRPr lang="en-US" sz="2800" b="0"/>
            </a:lvl1pPr>
          </a:lstStyle>
          <a:p>
            <a:pPr lvl="0" algn="l"/>
            <a:r>
              <a:rPr lang="en-US" smtClean="0"/>
              <a:t>Click to edit Master title style</a:t>
            </a:r>
            <a:endParaRPr lang="en-US"/>
          </a:p>
        </p:txBody>
      </p:sp>
      <p:cxnSp>
        <p:nvCxnSpPr>
          <p:cNvPr id="18" name="Straight Connector 17"/>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3699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p:cNvSpPr>
            <a:spLocks noGrp="1"/>
          </p:cNvSpPr>
          <p:nvPr>
            <p:ph type="title"/>
          </p:nvPr>
        </p:nvSpPr>
        <p:spPr>
          <a:xfrm>
            <a:off x="152400" y="76200"/>
            <a:ext cx="8229600" cy="762000"/>
          </a:xfrm>
          <a:prstGeom prst="rect">
            <a:avLst/>
          </a:prstGeom>
        </p:spPr>
        <p:txBody>
          <a:bodyPr anchor="ctr" anchorCtr="0"/>
          <a:lstStyle>
            <a:lvl1pPr>
              <a:defRPr lang="en-US" sz="2800" b="0"/>
            </a:lvl1pPr>
          </a:lstStyle>
          <a:p>
            <a:pPr lvl="0" algn="l"/>
            <a:r>
              <a:rPr lang="en-US" smtClean="0"/>
              <a:t>Click to edit Master title style</a:t>
            </a:r>
            <a:endParaRPr lang="en-US"/>
          </a:p>
        </p:txBody>
      </p:sp>
      <p:cxnSp>
        <p:nvCxnSpPr>
          <p:cNvPr id="17" name="Straight Connector 16"/>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0575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560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1143001"/>
            <a:ext cx="5111750" cy="4908549"/>
          </a:xfrm>
        </p:spPr>
        <p:txBody>
          <a:bodyPr>
            <a:normAutofit/>
          </a:bodyPr>
          <a:lstStyle>
            <a:lvl1pPr marL="342900" indent="-342900">
              <a:buFont typeface="Courier New" panose="02070309020205020404" pitchFamily="49" charset="0"/>
              <a:buChar char="o"/>
              <a:defRPr sz="2000">
                <a:solidFill>
                  <a:schemeClr val="tx2"/>
                </a:solidFill>
              </a:defRPr>
            </a:lvl1pPr>
            <a:lvl2pPr marL="742950" indent="-285750">
              <a:buFont typeface="Courier New" panose="02070309020205020404" pitchFamily="49" charset="0"/>
              <a:buChar char="o"/>
              <a:defRPr sz="1800"/>
            </a:lvl2pPr>
            <a:lvl3pPr marL="1143000" indent="-228600">
              <a:buFont typeface="Courier New" panose="02070309020205020404" pitchFamily="49" charset="0"/>
              <a:buChar char="o"/>
              <a:defRPr sz="1600"/>
            </a:lvl3pPr>
            <a:lvl4pPr marL="1600200" indent="-228600">
              <a:buFont typeface="Courier New" panose="02070309020205020404" pitchFamily="49" charset="0"/>
              <a:buChar char="o"/>
              <a:defRPr sz="1400"/>
            </a:lvl4pPr>
            <a:lvl5pPr marL="2057400" indent="-228600">
              <a:buFont typeface="Courier New" panose="02070309020205020404" pitchFamily="49" charset="0"/>
              <a:buChar char="o"/>
              <a:defRPr sz="14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144958"/>
            <a:ext cx="3008313" cy="4887542"/>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Title 1"/>
          <p:cNvSpPr>
            <a:spLocks noGrp="1"/>
          </p:cNvSpPr>
          <p:nvPr>
            <p:ph type="title"/>
          </p:nvPr>
        </p:nvSpPr>
        <p:spPr>
          <a:xfrm>
            <a:off x="152400" y="76200"/>
            <a:ext cx="8229600" cy="762000"/>
          </a:xfrm>
          <a:prstGeom prst="rect">
            <a:avLst/>
          </a:prstGeom>
        </p:spPr>
        <p:txBody>
          <a:bodyPr anchor="ctr" anchorCtr="0"/>
          <a:lstStyle>
            <a:lvl1pPr>
              <a:defRPr lang="en-US" sz="2800" b="0"/>
            </a:lvl1pPr>
          </a:lstStyle>
          <a:p>
            <a:pPr lvl="0" algn="l"/>
            <a:r>
              <a:rPr lang="en-US" smtClean="0"/>
              <a:t>Click to edit Master title style</a:t>
            </a:r>
            <a:endParaRPr lang="en-US"/>
          </a:p>
        </p:txBody>
      </p:sp>
      <p:cxnSp>
        <p:nvCxnSpPr>
          <p:cNvPr id="16" name="Straight Connector 15"/>
          <p:cNvCxnSpPr/>
          <p:nvPr userDrawn="1"/>
        </p:nvCxnSpPr>
        <p:spPr>
          <a:xfrm>
            <a:off x="0" y="914400"/>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426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0"/>
            </a:lvl1pPr>
          </a:lstStyle>
          <a:p>
            <a:r>
              <a:rPr lang="en-US" smtClean="0"/>
              <a:t>Click to edit Master title style</a:t>
            </a:r>
            <a:endParaRPr lang="en-US"/>
          </a:p>
        </p:txBody>
      </p:sp>
      <p:sp>
        <p:nvSpPr>
          <p:cNvPr id="3" name="Picture Placeholder 2"/>
          <p:cNvSpPr>
            <a:spLocks noGrp="1"/>
          </p:cNvSpPr>
          <p:nvPr>
            <p:ph type="pic" idx="1"/>
          </p:nvPr>
        </p:nvSpPr>
        <p:spPr>
          <a:xfrm>
            <a:off x="1792288" y="990599"/>
            <a:ext cx="5486400" cy="3736975"/>
          </a:xfrm>
        </p:spPr>
        <p:txBody>
          <a:bodyPr/>
          <a:lstStyle>
            <a:lvl1pPr marL="0" indent="0">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652462"/>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242717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81201"/>
            <a:ext cx="8229600" cy="3886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848599" y="6325507"/>
            <a:ext cx="1277983" cy="532493"/>
          </a:xfrm>
          <a:prstGeom prst="rect">
            <a:avLst/>
          </a:prstGeom>
        </p:spPr>
      </p:pic>
    </p:spTree>
    <p:extLst>
      <p:ext uri="{BB962C8B-B14F-4D97-AF65-F5344CB8AC3E}">
        <p14:creationId xmlns:p14="http://schemas.microsoft.com/office/powerpoint/2010/main" val="1156357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dt="0"/>
  <p:txStyles>
    <p:titleStyle>
      <a:lvl1pPr algn="ctr" defTabSz="914400" rtl="0" eaLnBrk="1" latinLnBrk="0" hangingPunct="1">
        <a:spcBef>
          <a:spcPct val="0"/>
        </a:spcBef>
        <a:buNone/>
        <a:defRPr sz="3600" b="1" kern="120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Courier New" panose="02070309020205020404" pitchFamily="49" charset="0"/>
        <a:buChar char="o"/>
        <a:defRPr sz="2000" b="0" kern="1200">
          <a:solidFill>
            <a:srgbClr val="002060"/>
          </a:solidFill>
          <a:latin typeface="+mn-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800" b="0" kern="1200">
          <a:solidFill>
            <a:schemeClr val="tx1"/>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600" b="0" kern="1200">
          <a:solidFill>
            <a:schemeClr val="tx1"/>
          </a:solidFill>
          <a:latin typeface="+mn-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4pPr>
      <a:lvl5pPr marL="20574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0.png"/><Relationship Id="rId7" Type="http://schemas.openxmlformats.org/officeDocument/2006/relationships/image" Target="../media/image7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15.png"/><Relationship Id="rId10" Type="http://schemas.openxmlformats.org/officeDocument/2006/relationships/image" Target="../media/image74.png"/><Relationship Id="rId4" Type="http://schemas.openxmlformats.org/officeDocument/2006/relationships/image" Target="../media/image14.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80.emf"/><Relationship Id="rId3" Type="http://schemas.openxmlformats.org/officeDocument/2006/relationships/image" Target="../media/image75.png"/><Relationship Id="rId7" Type="http://schemas.openxmlformats.org/officeDocument/2006/relationships/image" Target="../media/image79.emf"/><Relationship Id="rId12" Type="http://schemas.openxmlformats.org/officeDocument/2006/relationships/image" Target="../media/image84.emf"/><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78.emf"/><Relationship Id="rId11" Type="http://schemas.openxmlformats.org/officeDocument/2006/relationships/image" Target="../media/image83.emf"/><Relationship Id="rId5" Type="http://schemas.openxmlformats.org/officeDocument/2006/relationships/image" Target="../media/image77.emf"/><Relationship Id="rId10" Type="http://schemas.openxmlformats.org/officeDocument/2006/relationships/image" Target="../media/image82.emf"/><Relationship Id="rId4" Type="http://schemas.openxmlformats.org/officeDocument/2006/relationships/image" Target="../media/image76.emf"/><Relationship Id="rId9" Type="http://schemas.openxmlformats.org/officeDocument/2006/relationships/image" Target="../media/image81.emf"/></Relationships>
</file>

<file path=ppt/slides/_rels/slide1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7.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8.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90.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9.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91.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diagramData" Target="../diagrams/data1.xml"/><Relationship Id="rId3" Type="http://schemas.openxmlformats.org/officeDocument/2006/relationships/image" Target="../media/image14.png"/><Relationship Id="rId21" Type="http://schemas.openxmlformats.org/officeDocument/2006/relationships/diagramColors" Target="../diagrams/colors1.xml"/><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9.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diagramQuickStyle" Target="../diagrams/quickStyle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diagramLayout" Target="../diagrams/layout1.xml"/><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42.png"/><Relationship Id="rId21" Type="http://schemas.openxmlformats.org/officeDocument/2006/relationships/image" Target="../media/image60.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image" Target="../media/image41.png"/><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62.pn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6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Aasonn Corporate Overview</a:t>
            </a:r>
            <a:endParaRPr lang="en-US" dirty="0"/>
          </a:p>
        </p:txBody>
      </p:sp>
      <p:sp>
        <p:nvSpPr>
          <p:cNvPr id="3" name="Subtitle 2"/>
          <p:cNvSpPr>
            <a:spLocks noGrp="1"/>
          </p:cNvSpPr>
          <p:nvPr>
            <p:ph type="subTitle" idx="1"/>
          </p:nvPr>
        </p:nvSpPr>
        <p:spPr>
          <a:xfrm>
            <a:off x="1371600" y="2362200"/>
            <a:ext cx="6400800" cy="700215"/>
          </a:xfrm>
        </p:spPr>
        <p:txBody>
          <a:bodyPr/>
          <a:lstStyle/>
          <a:p>
            <a:r>
              <a:rPr lang="en-US" dirty="0" smtClean="0"/>
              <a:t>Provided for </a:t>
            </a:r>
            <a:r>
              <a:rPr lang="en-US" dirty="0" err="1" smtClean="0"/>
              <a:t>Telebusiness</a:t>
            </a:r>
            <a:r>
              <a:rPr lang="en-US" dirty="0" smtClean="0"/>
              <a:t> Lead Generation Team</a:t>
            </a:r>
            <a:endParaRPr lang="en-US" dirty="0"/>
          </a:p>
        </p:txBody>
      </p:sp>
    </p:spTree>
    <p:extLst>
      <p:ext uri="{BB962C8B-B14F-4D97-AF65-F5344CB8AC3E}">
        <p14:creationId xmlns:p14="http://schemas.microsoft.com/office/powerpoint/2010/main" val="2975851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SuccessFactors is uniquely suited to support </a:t>
            </a:r>
            <a:r>
              <a:rPr lang="en-US" dirty="0" smtClean="0"/>
              <a:t>our customers</a:t>
            </a:r>
            <a:endParaRPr lang="en-US" dirty="0"/>
          </a:p>
        </p:txBody>
      </p:sp>
      <p:sp>
        <p:nvSpPr>
          <p:cNvPr id="3" name="Content Placeholder 2"/>
          <p:cNvSpPr>
            <a:spLocks noGrp="1"/>
          </p:cNvSpPr>
          <p:nvPr>
            <p:ph idx="1"/>
          </p:nvPr>
        </p:nvSpPr>
        <p:spPr/>
        <p:txBody>
          <a:bodyPr>
            <a:normAutofit fontScale="92500" lnSpcReduction="10000"/>
          </a:bodyPr>
          <a:lstStyle/>
          <a:p>
            <a:pPr lvl="0"/>
            <a:r>
              <a:rPr lang="en-US" sz="1800" b="1" dirty="0">
                <a:solidFill>
                  <a:srgbClr val="C00000"/>
                </a:solidFill>
              </a:rPr>
              <a:t>A complete </a:t>
            </a:r>
            <a:r>
              <a:rPr lang="en-US" sz="1800" b="1" dirty="0" err="1">
                <a:solidFill>
                  <a:srgbClr val="C00000"/>
                </a:solidFill>
              </a:rPr>
              <a:t>BizX</a:t>
            </a:r>
            <a:r>
              <a:rPr lang="en-US" sz="1800" b="1" dirty="0">
                <a:solidFill>
                  <a:srgbClr val="C00000"/>
                </a:solidFill>
              </a:rPr>
              <a:t> solution </a:t>
            </a:r>
            <a:r>
              <a:rPr lang="en-US" sz="1800" dirty="0"/>
              <a:t>for Attracting and Retaining Top Talent, Integrated Learning, Business Alignment, People Performance, Compensation Management that is functionally rich, easy-to-use, easy-to-implement, easy-to-administer and available today</a:t>
            </a:r>
            <a:r>
              <a:rPr lang="en-US" sz="1800" dirty="0" smtClean="0"/>
              <a:t>.</a:t>
            </a:r>
            <a:br>
              <a:rPr lang="en-US" sz="1800" dirty="0" smtClean="0"/>
            </a:br>
            <a:endParaRPr lang="en-US" sz="1800" dirty="0"/>
          </a:p>
          <a:p>
            <a:pPr lvl="0"/>
            <a:r>
              <a:rPr lang="en-US" sz="1800" dirty="0"/>
              <a:t>A solution that not only </a:t>
            </a:r>
            <a:r>
              <a:rPr lang="en-US" sz="1800" b="1" dirty="0">
                <a:solidFill>
                  <a:srgbClr val="C00000"/>
                </a:solidFill>
              </a:rPr>
              <a:t>addresses the initial project </a:t>
            </a:r>
            <a:r>
              <a:rPr lang="en-US" sz="1800" dirty="0"/>
              <a:t>needs but supports a </a:t>
            </a:r>
            <a:r>
              <a:rPr lang="en-US" sz="1800" b="1" dirty="0">
                <a:solidFill>
                  <a:srgbClr val="C00000"/>
                </a:solidFill>
              </a:rPr>
              <a:t>longer term vision to integrate other </a:t>
            </a:r>
            <a:r>
              <a:rPr lang="en-US" sz="1800" b="1" dirty="0" smtClean="0">
                <a:solidFill>
                  <a:srgbClr val="C00000"/>
                </a:solidFill>
              </a:rPr>
              <a:t>processes</a:t>
            </a:r>
            <a:r>
              <a:rPr lang="en-US" sz="1800" dirty="0" smtClean="0">
                <a:solidFill>
                  <a:srgbClr val="C00000"/>
                </a:solidFill>
              </a:rPr>
              <a:t>.</a:t>
            </a:r>
            <a:br>
              <a:rPr lang="en-US" sz="1800" dirty="0" smtClean="0">
                <a:solidFill>
                  <a:srgbClr val="C00000"/>
                </a:solidFill>
              </a:rPr>
            </a:br>
            <a:endParaRPr lang="en-US" sz="1800" b="1" dirty="0">
              <a:solidFill>
                <a:srgbClr val="C00000"/>
              </a:solidFill>
            </a:endParaRPr>
          </a:p>
          <a:p>
            <a:pPr lvl="0"/>
            <a:r>
              <a:rPr lang="en-US" sz="1800" b="1" dirty="0">
                <a:solidFill>
                  <a:srgbClr val="C00000"/>
                </a:solidFill>
              </a:rPr>
              <a:t>1 Single Vendor, 1 Single Integrated </a:t>
            </a:r>
            <a:r>
              <a:rPr lang="en-US" sz="1800" b="1" dirty="0" smtClean="0">
                <a:solidFill>
                  <a:srgbClr val="C00000"/>
                </a:solidFill>
              </a:rPr>
              <a:t>Solution</a:t>
            </a:r>
            <a:br>
              <a:rPr lang="en-US" sz="1800" b="1" dirty="0" smtClean="0">
                <a:solidFill>
                  <a:srgbClr val="C00000"/>
                </a:solidFill>
              </a:rPr>
            </a:br>
            <a:endParaRPr lang="en-US" sz="1800" dirty="0">
              <a:solidFill>
                <a:srgbClr val="C00000"/>
              </a:solidFill>
            </a:endParaRPr>
          </a:p>
          <a:p>
            <a:pPr lvl="0"/>
            <a:r>
              <a:rPr lang="en-US" sz="1800" b="1" dirty="0">
                <a:solidFill>
                  <a:srgbClr val="C00000"/>
                </a:solidFill>
              </a:rPr>
              <a:t>A safe choice </a:t>
            </a:r>
            <a:r>
              <a:rPr lang="en-US" sz="1800" dirty="0"/>
              <a:t>with more customer implementations (&gt;4,000), more end-users (&gt;18,000,000), fastest growth in the industry (financially, customers &amp; innovation), and more resources than any other company in this space.  We are the only vendor to receive the highest rating from every analyst covering the industry (Gartner, Forester, IDC, </a:t>
            </a:r>
            <a:r>
              <a:rPr lang="en-US" sz="1800" dirty="0" err="1"/>
              <a:t>Ventana</a:t>
            </a:r>
            <a:r>
              <a:rPr lang="en-US" sz="1800" dirty="0"/>
              <a:t>, </a:t>
            </a:r>
            <a:r>
              <a:rPr lang="en-US" sz="1800" dirty="0" err="1"/>
              <a:t>Nucelus</a:t>
            </a:r>
            <a:r>
              <a:rPr lang="en-US" sz="1800" dirty="0" smtClean="0"/>
              <a:t>).</a:t>
            </a:r>
            <a:br>
              <a:rPr lang="en-US" sz="1800" dirty="0" smtClean="0"/>
            </a:br>
            <a:endParaRPr lang="en-US" sz="1800" dirty="0"/>
          </a:p>
          <a:p>
            <a:pPr lvl="0"/>
            <a:r>
              <a:rPr lang="en-US" sz="1800" b="1" dirty="0">
                <a:solidFill>
                  <a:srgbClr val="C00000"/>
                </a:solidFill>
              </a:rPr>
              <a:t>An economically attractive </a:t>
            </a:r>
            <a:r>
              <a:rPr lang="en-US" sz="1800" dirty="0"/>
              <a:t>proposal, with fees that are “all-in”, </a:t>
            </a:r>
            <a:r>
              <a:rPr lang="en-US" sz="1800" b="1" dirty="0">
                <a:solidFill>
                  <a:srgbClr val="C00000"/>
                </a:solidFill>
              </a:rPr>
              <a:t>fixed price implementation service</a:t>
            </a:r>
            <a:r>
              <a:rPr lang="en-US" sz="1800" dirty="0"/>
              <a:t>, outsourced infrastructure and technical administration, annual subscription fees that avoid a substantial upfront capital expense, and built-in incentive to deliver top-of-the-line customer service, support and most importantly </a:t>
            </a:r>
            <a:r>
              <a:rPr lang="en-US" sz="1800" b="1" u="sng" dirty="0">
                <a:solidFill>
                  <a:srgbClr val="C00000"/>
                </a:solidFill>
              </a:rPr>
              <a:t>results</a:t>
            </a:r>
            <a:r>
              <a:rPr lang="en-US" sz="1800" dirty="0"/>
              <a:t>.</a:t>
            </a:r>
          </a:p>
          <a:p>
            <a:endParaRPr lang="en-US" sz="1200" dirty="0"/>
          </a:p>
        </p:txBody>
      </p:sp>
      <p:sp>
        <p:nvSpPr>
          <p:cNvPr id="4" name="Slide Number Placeholder 3"/>
          <p:cNvSpPr>
            <a:spLocks noGrp="1"/>
          </p:cNvSpPr>
          <p:nvPr>
            <p:ph type="sldNum" sz="quarter" idx="4294967295"/>
          </p:nvPr>
        </p:nvSpPr>
        <p:spPr>
          <a:xfrm>
            <a:off x="0" y="6448425"/>
            <a:ext cx="363538" cy="211138"/>
          </a:xfrm>
          <a:prstGeom prst="rect">
            <a:avLst/>
          </a:prstGeom>
        </p:spPr>
        <p:txBody>
          <a:bodyPr/>
          <a:lstStyle/>
          <a:p>
            <a:fld id="{EEDD5076-8A53-4A01-88FC-1E6D2F31BA40}" type="slidenum">
              <a:rPr lang="de-DE" smtClean="0">
                <a:solidFill>
                  <a:srgbClr val="6C6C6C"/>
                </a:solidFill>
              </a:rPr>
              <a:pPr/>
              <a:t>10</a:t>
            </a:fld>
            <a:endParaRPr lang="de-DE" dirty="0">
              <a:solidFill>
                <a:srgbClr val="6C6C6C"/>
              </a:solidFill>
            </a:endParaRPr>
          </a:p>
        </p:txBody>
      </p:sp>
    </p:spTree>
    <p:extLst>
      <p:ext uri="{BB962C8B-B14F-4D97-AF65-F5344CB8AC3E}">
        <p14:creationId xmlns:p14="http://schemas.microsoft.com/office/powerpoint/2010/main" val="25070486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03312"/>
            <a:ext cx="8229600" cy="762000"/>
          </a:xfrm>
        </p:spPr>
        <p:txBody>
          <a:bodyPr>
            <a:normAutofit fontScale="90000"/>
          </a:bodyPr>
          <a:lstStyle/>
          <a:p>
            <a:r>
              <a:rPr lang="en-US" dirty="0" smtClean="0"/>
              <a:t/>
            </a:r>
            <a:br>
              <a:rPr lang="en-US" dirty="0" smtClean="0"/>
            </a:br>
            <a:r>
              <a:rPr lang="en-US" dirty="0" smtClean="0">
                <a:solidFill>
                  <a:srgbClr val="C00000"/>
                </a:solidFill>
              </a:rPr>
              <a:t>Agile, Engaging and Beautiful</a:t>
            </a:r>
            <a:r>
              <a:rPr lang="en-US" dirty="0" smtClean="0"/>
              <a:t/>
            </a:r>
            <a:br>
              <a:rPr lang="en-US" dirty="0" smtClean="0"/>
            </a:br>
            <a:r>
              <a:rPr lang="en-US" sz="2400" dirty="0" smtClean="0"/>
              <a:t>Designed for how people work</a:t>
            </a:r>
            <a:endParaRPr lang="en-US" sz="2400" dirty="0"/>
          </a:p>
        </p:txBody>
      </p:sp>
      <p:sp>
        <p:nvSpPr>
          <p:cNvPr id="3" name="Rectangle 2"/>
          <p:cNvSpPr/>
          <p:nvPr/>
        </p:nvSpPr>
        <p:spPr>
          <a:xfrm>
            <a:off x="319177" y="1167750"/>
            <a:ext cx="8559459" cy="400110"/>
          </a:xfrm>
          <a:prstGeom prst="rect">
            <a:avLst/>
          </a:prstGeom>
        </p:spPr>
        <p:txBody>
          <a:bodyPr wrap="none">
            <a:spAutoFit/>
          </a:bodyPr>
          <a:lstStyle/>
          <a:p>
            <a:pPr defTabSz="914400"/>
            <a:r>
              <a:rPr lang="en-US" sz="2000" dirty="0" smtClean="0">
                <a:solidFill>
                  <a:srgbClr val="000000"/>
                </a:solidFill>
                <a:latin typeface="Arial" pitchFamily="34" charset="0"/>
                <a:cs typeface="Arial" pitchFamily="34" charset="0"/>
              </a:rPr>
              <a:t>Engage </a:t>
            </a:r>
            <a:r>
              <a:rPr lang="en-US" sz="2000" dirty="0">
                <a:solidFill>
                  <a:srgbClr val="000000"/>
                </a:solidFill>
                <a:latin typeface="Arial" pitchFamily="34" charset="0"/>
                <a:cs typeface="Arial" pitchFamily="34" charset="0"/>
              </a:rPr>
              <a:t>and Empower </a:t>
            </a:r>
            <a:r>
              <a:rPr lang="en-US" sz="2000" dirty="0" smtClean="0">
                <a:solidFill>
                  <a:srgbClr val="000000"/>
                </a:solidFill>
                <a:latin typeface="Arial" pitchFamily="34" charset="0"/>
                <a:cs typeface="Arial" pitchFamily="34" charset="0"/>
              </a:rPr>
              <a:t>Everyone – Anytime, Anywhere, Wrapped in Social</a:t>
            </a:r>
            <a:endParaRPr lang="en-US" sz="2000" dirty="0">
              <a:solidFill>
                <a:srgbClr val="000000"/>
              </a:solidFill>
              <a:latin typeface="Arial" pitchFamily="34" charset="0"/>
              <a:cs typeface="Arial" pitchFamily="34" charset="0"/>
            </a:endParaRPr>
          </a:p>
        </p:txBody>
      </p:sp>
      <p:grpSp>
        <p:nvGrpSpPr>
          <p:cNvPr id="12" name="Group 11"/>
          <p:cNvGrpSpPr/>
          <p:nvPr/>
        </p:nvGrpSpPr>
        <p:grpSpPr>
          <a:xfrm>
            <a:off x="319177" y="2477032"/>
            <a:ext cx="8577833" cy="3503373"/>
            <a:chOff x="547412" y="1756341"/>
            <a:chExt cx="11156541" cy="4556573"/>
          </a:xfrm>
        </p:grpSpPr>
        <p:pic>
          <p:nvPicPr>
            <p:cNvPr id="13"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7412" y="1756341"/>
              <a:ext cx="6219572" cy="303162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p:nvPr/>
          </p:nvGrpSpPr>
          <p:grpSpPr>
            <a:xfrm>
              <a:off x="5350631" y="2465223"/>
              <a:ext cx="6353322" cy="3847691"/>
              <a:chOff x="5850907" y="3114090"/>
              <a:chExt cx="5598367" cy="3390481"/>
            </a:xfrm>
          </p:grpSpPr>
          <p:pic>
            <p:nvPicPr>
              <p:cNvPr id="19" name="Picture 18" descr="Blackberry.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850907" y="3773828"/>
                <a:ext cx="1176162" cy="2050441"/>
              </a:xfrm>
              <a:prstGeom prst="rect">
                <a:avLst/>
              </a:prstGeom>
              <a:ln>
                <a:noFill/>
              </a:ln>
              <a:effectLst/>
            </p:spPr>
          </p:pic>
          <p:grpSp>
            <p:nvGrpSpPr>
              <p:cNvPr id="23" name="Group 22"/>
              <p:cNvGrpSpPr/>
              <p:nvPr/>
            </p:nvGrpSpPr>
            <p:grpSpPr>
              <a:xfrm>
                <a:off x="7253137" y="3114090"/>
                <a:ext cx="3362658" cy="2636544"/>
                <a:chOff x="7253137" y="3114090"/>
                <a:chExt cx="3362658" cy="2636544"/>
              </a:xfrm>
            </p:grpSpPr>
            <p:pic>
              <p:nvPicPr>
                <p:cNvPr id="26" name="Picture 2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53137" y="3114090"/>
                  <a:ext cx="3362658" cy="2636544"/>
                </a:xfrm>
                <a:prstGeom prst="rect">
                  <a:avLst/>
                </a:prstGeom>
              </p:spPr>
            </p:pic>
            <p:pic>
              <p:nvPicPr>
                <p:cNvPr id="27" name="Picture 26" descr="01 HomePage.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594901" y="3417494"/>
                  <a:ext cx="2701312" cy="2025984"/>
                </a:xfrm>
                <a:prstGeom prst="rect">
                  <a:avLst/>
                </a:prstGeom>
                <a:ln>
                  <a:noFill/>
                </a:ln>
                <a:effectLst/>
              </p:spPr>
            </p:pic>
          </p:grpSp>
          <p:pic>
            <p:nvPicPr>
              <p:cNvPr id="24" name="Picture 23" descr="Android.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40096" y="4278683"/>
                <a:ext cx="1227840" cy="2225888"/>
              </a:xfrm>
              <a:prstGeom prst="rect">
                <a:avLst/>
              </a:prstGeom>
              <a:ln>
                <a:noFill/>
              </a:ln>
              <a:effectLst/>
            </p:spPr>
          </p:pic>
          <p:pic>
            <p:nvPicPr>
              <p:cNvPr id="25" name="Picture 24" descr="52010A92-C0DC-4CDD-9809-58D0389491B8"/>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0011104" y="3983629"/>
                <a:ext cx="1438170" cy="2342080"/>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41148947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C00000"/>
                </a:solidFill>
              </a:rPr>
              <a:t>SuccessFactors Positioned as a Leader</a:t>
            </a:r>
            <a:br>
              <a:rPr lang="en-US" dirty="0">
                <a:solidFill>
                  <a:srgbClr val="C00000"/>
                </a:solidFill>
              </a:rPr>
            </a:br>
            <a:r>
              <a:rPr lang="en-US" sz="2000" dirty="0"/>
              <a:t>In Garter’s 2013 Magic Quadrant for Talent Management Suites</a:t>
            </a:r>
            <a:endParaRPr lang="en-US" sz="1800" dirty="0"/>
          </a:p>
        </p:txBody>
      </p:sp>
      <p:grpSp>
        <p:nvGrpSpPr>
          <p:cNvPr id="8" name="Group 7"/>
          <p:cNvGrpSpPr/>
          <p:nvPr/>
        </p:nvGrpSpPr>
        <p:grpSpPr>
          <a:xfrm>
            <a:off x="147813" y="988646"/>
            <a:ext cx="8677010" cy="5245899"/>
            <a:chOff x="470260" y="1080253"/>
            <a:chExt cx="9353211" cy="5654713"/>
          </a:xfrm>
        </p:grpSpPr>
        <p:pic>
          <p:nvPicPr>
            <p:cNvPr id="10" name="Picture 2" descr="C:\Users\dlyons\AppData\Local\Microsoft\Windows\Temporary Internet Files\Content.Outlook\OCR6O3BO\Gartner-ppt-car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0260" y="1080253"/>
              <a:ext cx="5043253" cy="5654713"/>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187043" y="1830865"/>
              <a:ext cx="3636428" cy="4876908"/>
            </a:xfrm>
            <a:prstGeom prst="rect">
              <a:avLst/>
            </a:prstGeom>
          </p:spPr>
          <p:txBody>
            <a:bodyPr wrap="square" lIns="121928" tIns="60965" rIns="121928" bIns="60965">
              <a:spAutoFit/>
            </a:bodyPr>
            <a:lstStyle/>
            <a:p>
              <a:r>
                <a:rPr lang="en-US" sz="2000" dirty="0">
                  <a:solidFill>
                    <a:srgbClr val="000000"/>
                  </a:solidFill>
                </a:rPr>
                <a:t>Gartner “Magic Quadrant for Talent </a:t>
              </a:r>
              <a:r>
                <a:rPr lang="en-US" sz="1200" dirty="0">
                  <a:solidFill>
                    <a:srgbClr val="000000"/>
                  </a:solidFill>
                </a:rPr>
                <a:t>Management Suites” by Thomas Otter, Jeff Freyermuth, Ron Hanscome, March 14, </a:t>
              </a:r>
              <a:r>
                <a:rPr lang="en-US" sz="1200" dirty="0" smtClean="0">
                  <a:solidFill>
                    <a:srgbClr val="000000"/>
                  </a:solidFill>
                </a:rPr>
                <a:t>2013</a:t>
              </a:r>
            </a:p>
            <a:p>
              <a:endParaRPr lang="en-US" sz="1200" dirty="0">
                <a:solidFill>
                  <a:srgbClr val="000000"/>
                </a:solidFill>
              </a:endParaRPr>
            </a:p>
            <a:p>
              <a:r>
                <a:rPr lang="en-US" sz="1100" dirty="0" smtClean="0">
                  <a:solidFill>
                    <a:srgbClr val="000000"/>
                  </a:solidFill>
                </a:rPr>
                <a:t>This </a:t>
              </a:r>
              <a:r>
                <a:rPr lang="en-US" sz="1100" dirty="0">
                  <a:solidFill>
                    <a:srgbClr val="000000"/>
                  </a:solidFill>
                </a:rPr>
                <a:t>graphic was published by Gartner, Inc. as part of a larger research document and should be evaluated in the context of the entire document. The Gartner document is available upon request from SuccessFactors. Gartner does not endorse any vendor, product or service depicted in its research publications, and does not advise technology users to select only those vendors with the highest ratings. Gartner research publications consist of the opinions of Gartner's research organization and should not be construed as statements of fact. Gartner disclaims all warranties, expressed or implied, with respect to this research, including any warranties of merchantability or fitness for a particular purpose. http://sfsf.ly/gartnermq</a:t>
              </a:r>
            </a:p>
          </p:txBody>
        </p:sp>
        <p:sp>
          <p:nvSpPr>
            <p:cNvPr id="14" name="Oval 13"/>
            <p:cNvSpPr/>
            <p:nvPr/>
          </p:nvSpPr>
          <p:spPr>
            <a:xfrm>
              <a:off x="4153477" y="3753859"/>
              <a:ext cx="133165" cy="124288"/>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rtlCol="0" anchor="ctr"/>
            <a:lstStyle/>
            <a:p>
              <a:pPr algn="ctr"/>
              <a:endParaRPr lang="en-US" sz="1100" dirty="0">
                <a:solidFill>
                  <a:srgbClr val="FFFFFF"/>
                </a:solidFill>
                <a:latin typeface="Arial" pitchFamily="34" charset="0"/>
                <a:cs typeface="Arial" pitchFamily="34" charset="0"/>
              </a:endParaRPr>
            </a:p>
          </p:txBody>
        </p:sp>
        <p:cxnSp>
          <p:nvCxnSpPr>
            <p:cNvPr id="15" name="Straight Arrow Connector 14"/>
            <p:cNvCxnSpPr/>
            <p:nvPr/>
          </p:nvCxnSpPr>
          <p:spPr>
            <a:xfrm flipH="1">
              <a:off x="4375421" y="3807120"/>
              <a:ext cx="1633494" cy="0"/>
            </a:xfrm>
            <a:prstGeom prst="straightConnector1">
              <a:avLst/>
            </a:prstGeom>
            <a:ln w="34925" cap="rnd">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08915" y="2589627"/>
              <a:ext cx="0" cy="2858412"/>
            </a:xfrm>
            <a:prstGeom prst="line">
              <a:avLst/>
            </a:prstGeom>
            <a:ln w="381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29604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p:cNvSpPr>
            <a:spLocks noGrp="1"/>
          </p:cNvSpPr>
          <p:nvPr>
            <p:ph type="title"/>
          </p:nvPr>
        </p:nvSpPr>
        <p:spPr/>
        <p:txBody>
          <a:bodyPr/>
          <a:lstStyle/>
          <a:p>
            <a:r>
              <a:rPr lang="en-US" dirty="0" smtClean="0">
                <a:solidFill>
                  <a:srgbClr val="C00000"/>
                </a:solidFill>
              </a:rPr>
              <a:t>SuccessFactors</a:t>
            </a:r>
            <a:r>
              <a:rPr lang="en-US" dirty="0" smtClean="0"/>
              <a:t> Business Execution</a:t>
            </a:r>
            <a:endParaRPr lang="en-US" dirty="0"/>
          </a:p>
        </p:txBody>
      </p:sp>
      <p:pic>
        <p:nvPicPr>
          <p:cNvPr id="39" name="Content Placeholder 3" descr="cloudState-1.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423080" y="1119188"/>
            <a:ext cx="8488363" cy="2551112"/>
          </a:xfrm>
        </p:spPr>
      </p:pic>
      <p:pic>
        <p:nvPicPr>
          <p:cNvPr id="4" name="Picture 7" descr="\\psf\Home\Desktop\SuccessFactors\updated cloud\clou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9105" y="4413677"/>
            <a:ext cx="7464301" cy="186464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260"/>
          <p:cNvGrpSpPr/>
          <p:nvPr/>
        </p:nvGrpSpPr>
        <p:grpSpPr>
          <a:xfrm>
            <a:off x="1149105" y="4424023"/>
            <a:ext cx="2546346" cy="1554249"/>
            <a:chOff x="876145" y="3251106"/>
            <a:chExt cx="2546346" cy="1554249"/>
          </a:xfrm>
        </p:grpSpPr>
        <p:pic>
          <p:nvPicPr>
            <p:cNvPr id="6" name="Picture 3" descr="\\psf\Home\Desktop\SuccessFactors\Cloud 2\gree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6145" y="3251106"/>
              <a:ext cx="2546346" cy="1554249"/>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2"/>
            <p:cNvGrpSpPr/>
            <p:nvPr/>
          </p:nvGrpSpPr>
          <p:grpSpPr>
            <a:xfrm>
              <a:off x="1143000" y="4146242"/>
              <a:ext cx="1805672" cy="374633"/>
              <a:chOff x="2987090" y="4336159"/>
              <a:chExt cx="2820655" cy="585217"/>
            </a:xfrm>
          </p:grpSpPr>
          <p:pic>
            <p:nvPicPr>
              <p:cNvPr id="8" name="Picture 2" descr="\\psf\Home\Desktop\SuccessFactors\updated cloud\puzzl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42594" y="4336159"/>
                <a:ext cx="1565151" cy="58521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987090" y="4388376"/>
                <a:ext cx="1478351" cy="480781"/>
              </a:xfrm>
              <a:prstGeom prst="rect">
                <a:avLst/>
              </a:prstGeom>
              <a:noFill/>
            </p:spPr>
            <p:txBody>
              <a:bodyPr wrap="square" rtlCol="0">
                <a:spAutoFit/>
              </a:bodyPr>
              <a:lstStyle/>
              <a:p>
                <a:pPr algn="ctr"/>
                <a:r>
                  <a:rPr lang="en-US" sz="1400" b="1" dirty="0" smtClean="0">
                    <a:solidFill>
                      <a:srgbClr val="341902"/>
                    </a:solidFill>
                    <a:latin typeface="Arial" pitchFamily="34" charset="0"/>
                    <a:cs typeface="Arial" pitchFamily="34" charset="0"/>
                  </a:rPr>
                  <a:t>Align</a:t>
                </a:r>
                <a:endParaRPr lang="en-US" sz="1400" b="1" dirty="0">
                  <a:solidFill>
                    <a:srgbClr val="341902"/>
                  </a:solidFill>
                  <a:latin typeface="Arial" pitchFamily="34" charset="0"/>
                  <a:cs typeface="Arial" pitchFamily="34" charset="0"/>
                </a:endParaRPr>
              </a:p>
            </p:txBody>
          </p:sp>
        </p:grpSp>
      </p:grpSp>
      <p:grpSp>
        <p:nvGrpSpPr>
          <p:cNvPr id="10" name="Group 261"/>
          <p:cNvGrpSpPr/>
          <p:nvPr/>
        </p:nvGrpSpPr>
        <p:grpSpPr>
          <a:xfrm>
            <a:off x="3386789" y="4343552"/>
            <a:ext cx="3510854" cy="1634720"/>
            <a:chOff x="3113829" y="3170635"/>
            <a:chExt cx="3510854" cy="1634720"/>
          </a:xfrm>
        </p:grpSpPr>
        <p:pic>
          <p:nvPicPr>
            <p:cNvPr id="11" name="Picture 4" descr="\\psf\Home\Desktop\SuccessFactors\Cloud 2\blu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13829" y="3170635"/>
              <a:ext cx="3510854" cy="163472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5"/>
            <p:cNvGrpSpPr/>
            <p:nvPr/>
          </p:nvGrpSpPr>
          <p:grpSpPr>
            <a:xfrm>
              <a:off x="3962400" y="4027467"/>
              <a:ext cx="1932402" cy="544533"/>
              <a:chOff x="6688586" y="4114800"/>
              <a:chExt cx="3018620" cy="850619"/>
            </a:xfrm>
          </p:grpSpPr>
          <p:pic>
            <p:nvPicPr>
              <p:cNvPr id="13" name="Picture 6" descr="\\psf\Home\Desktop\SuccessFactors\updated cloud\face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49187" y="4114800"/>
                <a:ext cx="1458019" cy="85061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688586" y="4352559"/>
                <a:ext cx="1478350" cy="480781"/>
              </a:xfrm>
              <a:prstGeom prst="rect">
                <a:avLst/>
              </a:prstGeom>
              <a:noFill/>
            </p:spPr>
            <p:txBody>
              <a:bodyPr wrap="square" rtlCol="0">
                <a:spAutoFit/>
              </a:bodyPr>
              <a:lstStyle/>
              <a:p>
                <a:pPr algn="ctr"/>
                <a:r>
                  <a:rPr lang="en-US" sz="1400" b="1" dirty="0" smtClean="0">
                    <a:solidFill>
                      <a:srgbClr val="341902"/>
                    </a:solidFill>
                    <a:latin typeface="Arial" pitchFamily="34" charset="0"/>
                    <a:cs typeface="Arial" pitchFamily="34" charset="0"/>
                  </a:rPr>
                  <a:t>Optimize</a:t>
                </a:r>
                <a:endParaRPr lang="en-US" sz="1400" b="1" dirty="0">
                  <a:solidFill>
                    <a:srgbClr val="341902"/>
                  </a:solidFill>
                  <a:latin typeface="Arial" pitchFamily="34" charset="0"/>
                  <a:cs typeface="Arial" pitchFamily="34" charset="0"/>
                </a:endParaRPr>
              </a:p>
            </p:txBody>
          </p:sp>
        </p:grpSp>
      </p:grpSp>
      <p:grpSp>
        <p:nvGrpSpPr>
          <p:cNvPr id="15" name="Group 262"/>
          <p:cNvGrpSpPr/>
          <p:nvPr/>
        </p:nvGrpSpPr>
        <p:grpSpPr>
          <a:xfrm>
            <a:off x="6523447" y="4718319"/>
            <a:ext cx="2089958" cy="1259954"/>
            <a:chOff x="6250487" y="3545402"/>
            <a:chExt cx="2089958" cy="1259954"/>
          </a:xfrm>
        </p:grpSpPr>
        <p:pic>
          <p:nvPicPr>
            <p:cNvPr id="16" name="Picture 2" descr="\\psf\Home\Desktop\SuccessFactors\Cloud 2\orang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50487" y="3545402"/>
              <a:ext cx="2089958" cy="125995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6520423" y="4151799"/>
              <a:ext cx="1480576" cy="344001"/>
              <a:chOff x="10432849" y="4332813"/>
              <a:chExt cx="2312820" cy="537366"/>
            </a:xfrm>
          </p:grpSpPr>
          <p:pic>
            <p:nvPicPr>
              <p:cNvPr id="18" name="Picture 5" descr="\\psf\Home\Desktop\SuccessFactors\Cloud 2\accelerat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824136" y="4332813"/>
                <a:ext cx="921533" cy="48199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0432849" y="4389399"/>
                <a:ext cx="1836689" cy="480780"/>
              </a:xfrm>
              <a:prstGeom prst="rect">
                <a:avLst/>
              </a:prstGeom>
              <a:noFill/>
            </p:spPr>
            <p:txBody>
              <a:bodyPr wrap="square" rtlCol="0">
                <a:spAutoFit/>
              </a:bodyPr>
              <a:lstStyle/>
              <a:p>
                <a:pPr algn="ctr"/>
                <a:r>
                  <a:rPr lang="en-US" sz="1400" b="1" dirty="0">
                    <a:solidFill>
                      <a:srgbClr val="341902"/>
                    </a:solidFill>
                    <a:latin typeface="Arial" pitchFamily="34" charset="0"/>
                    <a:cs typeface="Arial" pitchFamily="34" charset="0"/>
                  </a:rPr>
                  <a:t>Accelerate</a:t>
                </a:r>
              </a:p>
            </p:txBody>
          </p:sp>
        </p:grpSp>
      </p:grpSp>
      <p:sp>
        <p:nvSpPr>
          <p:cNvPr id="40" name="Rectangle 39"/>
          <p:cNvSpPr/>
          <p:nvPr/>
        </p:nvSpPr>
        <p:spPr>
          <a:xfrm rot="10800000" flipV="1">
            <a:off x="575680" y="3731238"/>
            <a:ext cx="2645952" cy="523220"/>
          </a:xfrm>
          <a:prstGeom prst="rect">
            <a:avLst/>
          </a:prstGeom>
        </p:spPr>
        <p:txBody>
          <a:bodyPr wrap="square">
            <a:spAutoFit/>
          </a:bodyPr>
          <a:lstStyle/>
          <a:p>
            <a:pPr algn="ctr"/>
            <a:r>
              <a:rPr lang="en-US" sz="1400" b="1" dirty="0" smtClean="0">
                <a:solidFill>
                  <a:srgbClr val="00B050"/>
                </a:solidFill>
              </a:rPr>
              <a:t>Get people working</a:t>
            </a:r>
          </a:p>
          <a:p>
            <a:pPr algn="ctr"/>
            <a:r>
              <a:rPr lang="en-US" sz="1400" b="1" dirty="0">
                <a:solidFill>
                  <a:srgbClr val="00B050"/>
                </a:solidFill>
              </a:rPr>
              <a:t>o</a:t>
            </a:r>
            <a:r>
              <a:rPr lang="en-US" sz="1400" b="1" dirty="0" smtClean="0">
                <a:solidFill>
                  <a:srgbClr val="00B050"/>
                </a:solidFill>
              </a:rPr>
              <a:t>n the right things</a:t>
            </a:r>
            <a:endParaRPr lang="en-US" sz="1400" b="1" dirty="0">
              <a:solidFill>
                <a:srgbClr val="00B050"/>
              </a:solidFill>
            </a:endParaRPr>
          </a:p>
        </p:txBody>
      </p:sp>
      <p:cxnSp>
        <p:nvCxnSpPr>
          <p:cNvPr id="41" name="Straight Connector 40"/>
          <p:cNvCxnSpPr>
            <a:stCxn id="40" idx="2"/>
          </p:cNvCxnSpPr>
          <p:nvPr/>
        </p:nvCxnSpPr>
        <p:spPr>
          <a:xfrm flipH="1">
            <a:off x="1888130" y="4254458"/>
            <a:ext cx="10526" cy="1045208"/>
          </a:xfrm>
          <a:prstGeom prst="line">
            <a:avLst/>
          </a:prstGeom>
          <a:ln w="25400">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rot="10800000" flipV="1">
            <a:off x="3699880" y="3731238"/>
            <a:ext cx="2620385" cy="523220"/>
          </a:xfrm>
          <a:prstGeom prst="rect">
            <a:avLst/>
          </a:prstGeom>
        </p:spPr>
        <p:txBody>
          <a:bodyPr wrap="square">
            <a:spAutoFit/>
          </a:bodyPr>
          <a:lstStyle/>
          <a:p>
            <a:pPr algn="ctr"/>
            <a:r>
              <a:rPr lang="en-US" sz="1400" b="1" dirty="0" smtClean="0">
                <a:solidFill>
                  <a:srgbClr val="0070C0"/>
                </a:solidFill>
              </a:rPr>
              <a:t>Find the right people</a:t>
            </a:r>
          </a:p>
          <a:p>
            <a:pPr algn="ctr"/>
            <a:r>
              <a:rPr lang="en-US" sz="1400" b="1" dirty="0" smtClean="0">
                <a:solidFill>
                  <a:srgbClr val="0070C0"/>
                </a:solidFill>
              </a:rPr>
              <a:t>and make them great</a:t>
            </a:r>
            <a:endParaRPr lang="en-US" sz="1400" b="1" dirty="0">
              <a:solidFill>
                <a:srgbClr val="0070C0"/>
              </a:solidFill>
            </a:endParaRPr>
          </a:p>
        </p:txBody>
      </p:sp>
      <p:cxnSp>
        <p:nvCxnSpPr>
          <p:cNvPr id="45" name="Straight Connector 44"/>
          <p:cNvCxnSpPr/>
          <p:nvPr/>
        </p:nvCxnSpPr>
        <p:spPr>
          <a:xfrm flipH="1">
            <a:off x="5345365" y="4254458"/>
            <a:ext cx="11168" cy="883625"/>
          </a:xfrm>
          <a:prstGeom prst="line">
            <a:avLst/>
          </a:prstGeom>
          <a:ln w="2540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rot="10800000" flipV="1">
            <a:off x="6138280" y="3731238"/>
            <a:ext cx="2842225" cy="523220"/>
          </a:xfrm>
          <a:prstGeom prst="rect">
            <a:avLst/>
          </a:prstGeom>
        </p:spPr>
        <p:txBody>
          <a:bodyPr wrap="square">
            <a:spAutoFit/>
          </a:bodyPr>
          <a:lstStyle/>
          <a:p>
            <a:pPr algn="ctr" fontAlgn="base">
              <a:spcBef>
                <a:spcPct val="0"/>
              </a:spcBef>
              <a:spcAft>
                <a:spcPct val="0"/>
              </a:spcAft>
            </a:pPr>
            <a:r>
              <a:rPr lang="en-US" sz="1400" b="1" dirty="0" smtClean="0">
                <a:solidFill>
                  <a:srgbClr val="DA1A32">
                    <a:lumMod val="75000"/>
                  </a:srgbClr>
                </a:solidFill>
                <a:ea typeface="ＭＳ Ｐゴシック" charset="-128"/>
                <a:cs typeface="Arial" pitchFamily="34" charset="0"/>
              </a:rPr>
              <a:t>Run the </a:t>
            </a:r>
          </a:p>
          <a:p>
            <a:pPr algn="ctr" fontAlgn="base">
              <a:spcBef>
                <a:spcPct val="0"/>
              </a:spcBef>
              <a:spcAft>
                <a:spcPct val="0"/>
              </a:spcAft>
            </a:pPr>
            <a:r>
              <a:rPr lang="en-US" sz="1400" b="1" dirty="0" smtClean="0">
                <a:solidFill>
                  <a:srgbClr val="DA1A32">
                    <a:lumMod val="75000"/>
                  </a:srgbClr>
                </a:solidFill>
                <a:ea typeface="ＭＳ Ｐゴシック" charset="-128"/>
                <a:cs typeface="Arial" pitchFamily="34" charset="0"/>
              </a:rPr>
              <a:t>business better</a:t>
            </a:r>
          </a:p>
        </p:txBody>
      </p:sp>
      <p:cxnSp>
        <p:nvCxnSpPr>
          <p:cNvPr id="48" name="Straight Connector 47"/>
          <p:cNvCxnSpPr>
            <a:stCxn id="47" idx="2"/>
          </p:cNvCxnSpPr>
          <p:nvPr/>
        </p:nvCxnSpPr>
        <p:spPr>
          <a:xfrm>
            <a:off x="7559392" y="4254458"/>
            <a:ext cx="9034" cy="1106482"/>
          </a:xfrm>
          <a:prstGeom prst="line">
            <a:avLst/>
          </a:prstGeom>
          <a:ln w="2540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40" idx="0"/>
          </p:cNvCxnSpPr>
          <p:nvPr/>
        </p:nvCxnSpPr>
        <p:spPr>
          <a:xfrm flipH="1">
            <a:off x="1898656" y="2979690"/>
            <a:ext cx="28124" cy="751548"/>
          </a:xfrm>
          <a:prstGeom prst="line">
            <a:avLst/>
          </a:prstGeom>
          <a:ln w="254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5356533" y="3067265"/>
            <a:ext cx="22336" cy="753057"/>
          </a:xfrm>
          <a:prstGeom prst="line">
            <a:avLst/>
          </a:prstGeom>
          <a:ln w="2540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endCxn id="47" idx="0"/>
          </p:cNvCxnSpPr>
          <p:nvPr/>
        </p:nvCxnSpPr>
        <p:spPr>
          <a:xfrm>
            <a:off x="7550358" y="3012050"/>
            <a:ext cx="9034" cy="719188"/>
          </a:xfrm>
          <a:prstGeom prst="line">
            <a:avLst/>
          </a:prstGeom>
          <a:ln w="2540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42350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957" y="179123"/>
            <a:ext cx="8290923" cy="689800"/>
          </a:xfrm>
        </p:spPr>
        <p:txBody>
          <a:bodyPr/>
          <a:lstStyle/>
          <a:p>
            <a:r>
              <a:rPr lang="en-US" dirty="0"/>
              <a:t>SuccessFactors HCM Solution Portfolio</a:t>
            </a:r>
          </a:p>
        </p:txBody>
      </p:sp>
      <p:sp>
        <p:nvSpPr>
          <p:cNvPr id="158" name="Content Placeholder 2"/>
          <p:cNvSpPr txBox="1">
            <a:spLocks/>
          </p:cNvSpPr>
          <p:nvPr/>
        </p:nvSpPr>
        <p:spPr>
          <a:xfrm>
            <a:off x="-1033037" y="2986175"/>
            <a:ext cx="3599679" cy="1023000"/>
          </a:xfrm>
          <a:prstGeom prst="rect">
            <a:avLst/>
          </a:prstGeom>
        </p:spPr>
        <p:txBody>
          <a:bodyPr lIns="101840" tIns="50920" rIns="101840" bIns="50920">
            <a:norm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endParaRPr lang="en-US" sz="3100" dirty="0">
              <a:solidFill>
                <a:srgbClr val="000000">
                  <a:lumMod val="75000"/>
                  <a:lumOff val="25000"/>
                </a:srgbClr>
              </a:solidFill>
            </a:endParaRPr>
          </a:p>
        </p:txBody>
      </p:sp>
      <p:grpSp>
        <p:nvGrpSpPr>
          <p:cNvPr id="159" name="Group 158"/>
          <p:cNvGrpSpPr/>
          <p:nvPr/>
        </p:nvGrpSpPr>
        <p:grpSpPr>
          <a:xfrm>
            <a:off x="786210" y="1247771"/>
            <a:ext cx="7890796" cy="5167974"/>
            <a:chOff x="2270723" y="1121896"/>
            <a:chExt cx="7890796" cy="5167975"/>
          </a:xfrm>
        </p:grpSpPr>
        <p:grpSp>
          <p:nvGrpSpPr>
            <p:cNvPr id="205" name="Group 204"/>
            <p:cNvGrpSpPr/>
            <p:nvPr/>
          </p:nvGrpSpPr>
          <p:grpSpPr>
            <a:xfrm>
              <a:off x="3767133" y="3917053"/>
              <a:ext cx="1570734" cy="2372816"/>
              <a:chOff x="3767133" y="3917053"/>
              <a:chExt cx="1570734" cy="2372816"/>
            </a:xfrm>
          </p:grpSpPr>
          <p:sp>
            <p:nvSpPr>
              <p:cNvPr id="219" name="Pentagon 218"/>
              <p:cNvSpPr/>
              <p:nvPr/>
            </p:nvSpPr>
            <p:spPr>
              <a:xfrm rot="5400000">
                <a:off x="3366092" y="4318094"/>
                <a:ext cx="2372816" cy="1570733"/>
              </a:xfrm>
              <a:prstGeom prst="homePlate">
                <a:avLst>
                  <a:gd name="adj" fmla="val 14861"/>
                </a:avLst>
              </a:prstGeom>
              <a:gradFill flip="none" rotWithShape="1">
                <a:gsLst>
                  <a:gs pos="0">
                    <a:srgbClr val="1295D2"/>
                  </a:gs>
                  <a:gs pos="53000">
                    <a:srgbClr val="0C679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sp>
            <p:nvSpPr>
              <p:cNvPr id="220" name="Rectangle 219"/>
              <p:cNvSpPr/>
              <p:nvPr/>
            </p:nvSpPr>
            <p:spPr>
              <a:xfrm>
                <a:off x="4240574" y="5639413"/>
                <a:ext cx="1097293" cy="307777"/>
              </a:xfrm>
              <a:prstGeom prst="rect">
                <a:avLst/>
              </a:prstGeom>
            </p:spPr>
            <p:txBody>
              <a:bodyPr wrap="square">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r>
                  <a:rPr lang="en-US" sz="1400" b="1" dirty="0">
                    <a:solidFill>
                      <a:srgbClr val="FFFFFF"/>
                    </a:solidFill>
                    <a:latin typeface="Arial" pitchFamily="34" charset="0"/>
                    <a:cs typeface="Arial" pitchFamily="34" charset="0"/>
                  </a:rPr>
                  <a:t>Content</a:t>
                </a:r>
                <a:endParaRPr lang="en-US" b="1" dirty="0">
                  <a:solidFill>
                    <a:srgbClr val="FFFFFF"/>
                  </a:solidFill>
                  <a:latin typeface="Arial" pitchFamily="34" charset="0"/>
                  <a:cs typeface="Arial" pitchFamily="34" charset="0"/>
                </a:endParaRPr>
              </a:p>
            </p:txBody>
          </p:sp>
        </p:grpSp>
        <p:grpSp>
          <p:nvGrpSpPr>
            <p:cNvPr id="206" name="Group 205"/>
            <p:cNvGrpSpPr/>
            <p:nvPr/>
          </p:nvGrpSpPr>
          <p:grpSpPr>
            <a:xfrm>
              <a:off x="5438774" y="3917054"/>
              <a:ext cx="1570733" cy="2372816"/>
              <a:chOff x="5438774" y="3917054"/>
              <a:chExt cx="1570733" cy="2372816"/>
            </a:xfrm>
          </p:grpSpPr>
          <p:sp>
            <p:nvSpPr>
              <p:cNvPr id="217" name="Pentagon 216"/>
              <p:cNvSpPr/>
              <p:nvPr/>
            </p:nvSpPr>
            <p:spPr>
              <a:xfrm rot="5400000">
                <a:off x="5037733" y="4318095"/>
                <a:ext cx="2372816" cy="1570733"/>
              </a:xfrm>
              <a:prstGeom prst="homePlate">
                <a:avLst>
                  <a:gd name="adj" fmla="val 14861"/>
                </a:avLst>
              </a:prstGeom>
              <a:gradFill flip="none" rotWithShape="1">
                <a:gsLst>
                  <a:gs pos="0">
                    <a:srgbClr val="1295D2"/>
                  </a:gs>
                  <a:gs pos="53000">
                    <a:srgbClr val="0C679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sp>
            <p:nvSpPr>
              <p:cNvPr id="218" name="Rectangle 217"/>
              <p:cNvSpPr/>
              <p:nvPr/>
            </p:nvSpPr>
            <p:spPr>
              <a:xfrm>
                <a:off x="5891514" y="5657555"/>
                <a:ext cx="1097602" cy="307777"/>
              </a:xfrm>
              <a:prstGeom prst="rect">
                <a:avLst/>
              </a:prstGeom>
            </p:spPr>
            <p:txBody>
              <a:bodyPr wrap="square">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r>
                  <a:rPr lang="en-US" sz="1400" b="1" dirty="0">
                    <a:solidFill>
                      <a:srgbClr val="FFFFFF"/>
                    </a:solidFill>
                    <a:latin typeface="Arial" pitchFamily="34" charset="0"/>
                    <a:cs typeface="Arial" pitchFamily="34" charset="0"/>
                  </a:rPr>
                  <a:t>Integration</a:t>
                </a:r>
              </a:p>
            </p:txBody>
          </p:sp>
        </p:grpSp>
        <p:grpSp>
          <p:nvGrpSpPr>
            <p:cNvPr id="207" name="Group 206"/>
            <p:cNvGrpSpPr/>
            <p:nvPr/>
          </p:nvGrpSpPr>
          <p:grpSpPr>
            <a:xfrm>
              <a:off x="7115174" y="3917055"/>
              <a:ext cx="1595345" cy="2372816"/>
              <a:chOff x="7115174" y="3917055"/>
              <a:chExt cx="1595345" cy="2372816"/>
            </a:xfrm>
          </p:grpSpPr>
          <p:sp>
            <p:nvSpPr>
              <p:cNvPr id="215" name="Pentagon 214"/>
              <p:cNvSpPr/>
              <p:nvPr/>
            </p:nvSpPr>
            <p:spPr>
              <a:xfrm rot="5400000">
                <a:off x="6714133" y="4318096"/>
                <a:ext cx="2372816" cy="1570733"/>
              </a:xfrm>
              <a:prstGeom prst="homePlate">
                <a:avLst>
                  <a:gd name="adj" fmla="val 14861"/>
                </a:avLst>
              </a:prstGeom>
              <a:gradFill flip="none" rotWithShape="1">
                <a:gsLst>
                  <a:gs pos="0">
                    <a:srgbClr val="1295D2"/>
                  </a:gs>
                  <a:gs pos="53000">
                    <a:srgbClr val="0C679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sp>
            <p:nvSpPr>
              <p:cNvPr id="216" name="Rectangle 215"/>
              <p:cNvSpPr/>
              <p:nvPr/>
            </p:nvSpPr>
            <p:spPr>
              <a:xfrm>
                <a:off x="7389766" y="5639414"/>
                <a:ext cx="1320753" cy="307777"/>
              </a:xfrm>
              <a:prstGeom prst="rect">
                <a:avLst/>
              </a:prstGeom>
            </p:spPr>
            <p:txBody>
              <a:bodyPr wrap="square">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400" b="1" dirty="0">
                    <a:solidFill>
                      <a:srgbClr val="FFFFFF"/>
                    </a:solidFill>
                    <a:latin typeface="Arial" pitchFamily="34" charset="0"/>
                    <a:cs typeface="Arial" pitchFamily="34" charset="0"/>
                  </a:rPr>
                  <a:t>Extensibility</a:t>
                </a:r>
              </a:p>
            </p:txBody>
          </p:sp>
        </p:grpSp>
        <p:pic>
          <p:nvPicPr>
            <p:cNvPr id="208" name="Picture 207" descr="SUITE-GRAPHIC-cloud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70723" y="1121896"/>
              <a:ext cx="7890796" cy="4529270"/>
            </a:xfrm>
            <a:prstGeom prst="rect">
              <a:avLst/>
            </a:prstGeom>
          </p:spPr>
        </p:pic>
        <p:sp>
          <p:nvSpPr>
            <p:cNvPr id="209" name="Oval 208"/>
            <p:cNvSpPr>
              <a:spLocks noChangeAspect="1"/>
            </p:cNvSpPr>
            <p:nvPr/>
          </p:nvSpPr>
          <p:spPr>
            <a:xfrm>
              <a:off x="7766772" y="2704524"/>
              <a:ext cx="1554480" cy="1554480"/>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800" b="1" dirty="0">
                  <a:solidFill>
                    <a:srgbClr val="FFFFFF"/>
                  </a:solidFill>
                  <a:latin typeface="Arial" pitchFamily="34" charset="0"/>
                  <a:cs typeface="Arial" pitchFamily="34" charset="0"/>
                </a:rPr>
                <a:t>HR </a:t>
              </a:r>
              <a:br>
                <a:rPr lang="en-US" sz="1800" b="1" dirty="0">
                  <a:solidFill>
                    <a:srgbClr val="FFFFFF"/>
                  </a:solidFill>
                  <a:latin typeface="Arial" pitchFamily="34" charset="0"/>
                  <a:cs typeface="Arial" pitchFamily="34" charset="0"/>
                </a:rPr>
              </a:br>
              <a:r>
                <a:rPr lang="en-US" sz="1800" b="1" dirty="0">
                  <a:solidFill>
                    <a:srgbClr val="FFFFFF"/>
                  </a:solidFill>
                  <a:latin typeface="Arial" pitchFamily="34" charset="0"/>
                  <a:cs typeface="Arial" pitchFamily="34" charset="0"/>
                </a:rPr>
                <a:t>Analytics</a:t>
              </a:r>
            </a:p>
          </p:txBody>
        </p:sp>
        <p:sp>
          <p:nvSpPr>
            <p:cNvPr id="210" name="Oval 209"/>
            <p:cNvSpPr>
              <a:spLocks noChangeAspect="1"/>
            </p:cNvSpPr>
            <p:nvPr/>
          </p:nvSpPr>
          <p:spPr>
            <a:xfrm>
              <a:off x="2988944" y="2886072"/>
              <a:ext cx="1554480" cy="1554480"/>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800" b="1" dirty="0">
                  <a:solidFill>
                    <a:srgbClr val="FFFFFF"/>
                  </a:solidFill>
                  <a:latin typeface="Arial" pitchFamily="34" charset="0"/>
                  <a:cs typeface="Arial" pitchFamily="34" charset="0"/>
                </a:rPr>
                <a:t>Learning</a:t>
              </a:r>
            </a:p>
          </p:txBody>
        </p:sp>
        <p:sp>
          <p:nvSpPr>
            <p:cNvPr id="211" name="Oval 210"/>
            <p:cNvSpPr>
              <a:spLocks noChangeAspect="1"/>
            </p:cNvSpPr>
            <p:nvPr/>
          </p:nvSpPr>
          <p:spPr>
            <a:xfrm>
              <a:off x="6722352" y="1870393"/>
              <a:ext cx="1554480" cy="1554480"/>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800" b="1" dirty="0">
                  <a:solidFill>
                    <a:srgbClr val="FFFFFF"/>
                  </a:solidFill>
                  <a:latin typeface="Arial" pitchFamily="34" charset="0"/>
                  <a:cs typeface="Arial" pitchFamily="34" charset="0"/>
                </a:rPr>
                <a:t>Social </a:t>
              </a:r>
              <a:br>
                <a:rPr lang="en-US" sz="1800" b="1" dirty="0">
                  <a:solidFill>
                    <a:srgbClr val="FFFFFF"/>
                  </a:solidFill>
                  <a:latin typeface="Arial" pitchFamily="34" charset="0"/>
                  <a:cs typeface="Arial" pitchFamily="34" charset="0"/>
                </a:rPr>
              </a:br>
              <a:r>
                <a:rPr lang="en-US" sz="1800" b="1" dirty="0">
                  <a:solidFill>
                    <a:srgbClr val="FFFFFF"/>
                  </a:solidFill>
                  <a:latin typeface="Arial" pitchFamily="34" charset="0"/>
                  <a:cs typeface="Arial" pitchFamily="34" charset="0"/>
                </a:rPr>
                <a:t>Collaboration</a:t>
              </a:r>
            </a:p>
          </p:txBody>
        </p:sp>
        <p:sp>
          <p:nvSpPr>
            <p:cNvPr id="212" name="Oval 211"/>
            <p:cNvSpPr>
              <a:spLocks noChangeAspect="1"/>
            </p:cNvSpPr>
            <p:nvPr/>
          </p:nvSpPr>
          <p:spPr>
            <a:xfrm>
              <a:off x="4213204" y="2173952"/>
              <a:ext cx="1554480" cy="1554480"/>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800" b="1" dirty="0">
                  <a:solidFill>
                    <a:srgbClr val="FFFFFF"/>
                  </a:solidFill>
                  <a:latin typeface="Arial" pitchFamily="34" charset="0"/>
                  <a:cs typeface="Arial" pitchFamily="34" charset="0"/>
                </a:rPr>
                <a:t>Recruiting</a:t>
              </a:r>
            </a:p>
          </p:txBody>
        </p:sp>
        <p:sp>
          <p:nvSpPr>
            <p:cNvPr id="213" name="Oval 212"/>
            <p:cNvSpPr>
              <a:spLocks noChangeAspect="1"/>
            </p:cNvSpPr>
            <p:nvPr/>
          </p:nvSpPr>
          <p:spPr>
            <a:xfrm>
              <a:off x="4190869" y="3591939"/>
              <a:ext cx="1554480" cy="1554480"/>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800" b="1" dirty="0">
                  <a:solidFill>
                    <a:srgbClr val="FFFFFF"/>
                  </a:solidFill>
                  <a:latin typeface="Arial" pitchFamily="34" charset="0"/>
                  <a:cs typeface="Arial" pitchFamily="34" charset="0"/>
                </a:rPr>
                <a:t>Performance</a:t>
              </a:r>
            </a:p>
          </p:txBody>
        </p:sp>
        <p:sp>
          <p:nvSpPr>
            <p:cNvPr id="214" name="Oval 213"/>
            <p:cNvSpPr/>
            <p:nvPr/>
          </p:nvSpPr>
          <p:spPr>
            <a:xfrm>
              <a:off x="5423192" y="2779563"/>
              <a:ext cx="2038133" cy="2038133"/>
            </a:xfrm>
            <a:prstGeom prst="ellipse">
              <a:avLst/>
            </a:prstGeom>
            <a:solidFill>
              <a:srgbClr val="1295D2">
                <a:alpha val="40000"/>
              </a:srgbClr>
            </a:solidFill>
            <a:ln w="15875">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2700" b="1" dirty="0">
                  <a:solidFill>
                    <a:srgbClr val="FFFFFF"/>
                  </a:solidFill>
                  <a:latin typeface="Arial" pitchFamily="34" charset="0"/>
                  <a:cs typeface="Arial" pitchFamily="34" charset="0"/>
                </a:rPr>
                <a:t>Core HR</a:t>
              </a:r>
            </a:p>
          </p:txBody>
        </p:sp>
      </p:grpSp>
      <p:pic>
        <p:nvPicPr>
          <p:cNvPr id="160" name="Picture 159"/>
          <p:cNvPicPr>
            <a:picLocks noChangeAspect="1"/>
          </p:cNvPicPr>
          <p:nvPr/>
        </p:nvPicPr>
        <p:blipFill>
          <a:blip r:embed="rId4"/>
          <a:stretch>
            <a:fillRect/>
          </a:stretch>
        </p:blipFill>
        <p:spPr>
          <a:xfrm>
            <a:off x="5729087" y="5773875"/>
            <a:ext cx="254000" cy="254000"/>
          </a:xfrm>
          <a:prstGeom prst="rect">
            <a:avLst/>
          </a:prstGeom>
        </p:spPr>
      </p:pic>
      <p:pic>
        <p:nvPicPr>
          <p:cNvPr id="161" name="Picture 160"/>
          <p:cNvPicPr>
            <a:picLocks noChangeAspect="1"/>
          </p:cNvPicPr>
          <p:nvPr/>
        </p:nvPicPr>
        <p:blipFill>
          <a:blip r:embed="rId5"/>
          <a:stretch>
            <a:fillRect/>
          </a:stretch>
        </p:blipFill>
        <p:spPr>
          <a:xfrm>
            <a:off x="4046337" y="5792895"/>
            <a:ext cx="393700" cy="254000"/>
          </a:xfrm>
          <a:prstGeom prst="rect">
            <a:avLst/>
          </a:prstGeom>
        </p:spPr>
      </p:pic>
      <p:pic>
        <p:nvPicPr>
          <p:cNvPr id="162" name="Picture 161"/>
          <p:cNvPicPr>
            <a:picLocks noChangeAspect="1"/>
          </p:cNvPicPr>
          <p:nvPr/>
        </p:nvPicPr>
        <p:blipFill>
          <a:blip r:embed="rId6"/>
          <a:stretch>
            <a:fillRect/>
          </a:stretch>
        </p:blipFill>
        <p:spPr>
          <a:xfrm>
            <a:off x="2598537" y="5754795"/>
            <a:ext cx="177800" cy="279400"/>
          </a:xfrm>
          <a:prstGeom prst="rect">
            <a:avLst/>
          </a:prstGeom>
        </p:spPr>
      </p:pic>
      <p:grpSp>
        <p:nvGrpSpPr>
          <p:cNvPr id="163" name="Group 162"/>
          <p:cNvGrpSpPr/>
          <p:nvPr/>
        </p:nvGrpSpPr>
        <p:grpSpPr>
          <a:xfrm>
            <a:off x="5900537" y="4268895"/>
            <a:ext cx="1498600" cy="685800"/>
            <a:chOff x="7385050" y="4165600"/>
            <a:chExt cx="1498600" cy="685800"/>
          </a:xfrm>
          <a:solidFill>
            <a:srgbClr val="E58000"/>
          </a:solidFill>
        </p:grpSpPr>
        <p:cxnSp>
          <p:nvCxnSpPr>
            <p:cNvPr id="201" name="Straight Connector 200"/>
            <p:cNvCxnSpPr/>
            <p:nvPr/>
          </p:nvCxnSpPr>
          <p:spPr>
            <a:xfrm>
              <a:off x="7385050" y="4165600"/>
              <a:ext cx="1136650" cy="450850"/>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202" name="Group 201"/>
            <p:cNvGrpSpPr/>
            <p:nvPr/>
          </p:nvGrpSpPr>
          <p:grpSpPr>
            <a:xfrm>
              <a:off x="8451850" y="4419600"/>
              <a:ext cx="431800" cy="431800"/>
              <a:chOff x="8451850" y="4419600"/>
              <a:chExt cx="431800" cy="431800"/>
            </a:xfrm>
            <a:grpFill/>
            <a:effectLst>
              <a:outerShdw blurRad="50800" dist="38100" dir="2700000" algn="tl" rotWithShape="0">
                <a:prstClr val="black">
                  <a:alpha val="40000"/>
                </a:prstClr>
              </a:outerShdw>
            </a:effectLst>
          </p:grpSpPr>
          <p:sp>
            <p:nvSpPr>
              <p:cNvPr id="203" name="Oval 202"/>
              <p:cNvSpPr/>
              <p:nvPr/>
            </p:nvSpPr>
            <p:spPr>
              <a:xfrm>
                <a:off x="8451850" y="441960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204" name="Picture 203"/>
              <p:cNvPicPr>
                <a:picLocks noChangeAspect="1"/>
              </p:cNvPicPr>
              <p:nvPr/>
            </p:nvPicPr>
            <p:blipFill>
              <a:blip r:embed="rId7"/>
              <a:stretch>
                <a:fillRect/>
              </a:stretch>
            </p:blipFill>
            <p:spPr>
              <a:xfrm>
                <a:off x="8515350" y="4489450"/>
                <a:ext cx="304800" cy="292100"/>
              </a:xfrm>
              <a:prstGeom prst="rect">
                <a:avLst/>
              </a:prstGeom>
              <a:grpFill/>
            </p:spPr>
          </p:pic>
        </p:grpSp>
      </p:grpSp>
      <p:grpSp>
        <p:nvGrpSpPr>
          <p:cNvPr id="164" name="Group 163"/>
          <p:cNvGrpSpPr/>
          <p:nvPr/>
        </p:nvGrpSpPr>
        <p:grpSpPr>
          <a:xfrm>
            <a:off x="2023894" y="4764224"/>
            <a:ext cx="733425" cy="488951"/>
            <a:chOff x="3508375" y="4660900"/>
            <a:chExt cx="733425" cy="488950"/>
          </a:xfrm>
          <a:solidFill>
            <a:srgbClr val="E58000"/>
          </a:solidFill>
        </p:grpSpPr>
        <p:cxnSp>
          <p:nvCxnSpPr>
            <p:cNvPr id="196" name="Straight Connector 195"/>
            <p:cNvCxnSpPr/>
            <p:nvPr/>
          </p:nvCxnSpPr>
          <p:spPr>
            <a:xfrm flipH="1">
              <a:off x="3873500" y="4660900"/>
              <a:ext cx="368300" cy="158750"/>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197" name="Group 196"/>
            <p:cNvGrpSpPr/>
            <p:nvPr/>
          </p:nvGrpSpPr>
          <p:grpSpPr>
            <a:xfrm>
              <a:off x="3508375" y="4718050"/>
              <a:ext cx="431800" cy="431800"/>
              <a:chOff x="5851525" y="2228850"/>
              <a:chExt cx="431800" cy="431800"/>
            </a:xfrm>
            <a:grpFill/>
            <a:effectLst>
              <a:outerShdw blurRad="50800" dist="38100" dir="2700000" algn="tl" rotWithShape="0">
                <a:prstClr val="black">
                  <a:alpha val="40000"/>
                </a:prstClr>
              </a:outerShdw>
            </a:effectLst>
          </p:grpSpPr>
          <p:sp>
            <p:nvSpPr>
              <p:cNvPr id="198" name="Oval 197"/>
              <p:cNvSpPr/>
              <p:nvPr/>
            </p:nvSpPr>
            <p:spPr>
              <a:xfrm>
                <a:off x="5851525" y="222885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199" name="Picture 198"/>
              <p:cNvPicPr>
                <a:picLocks noChangeAspect="1"/>
              </p:cNvPicPr>
              <p:nvPr/>
            </p:nvPicPr>
            <p:blipFill>
              <a:blip r:embed="rId8"/>
              <a:stretch>
                <a:fillRect/>
              </a:stretch>
            </p:blipFill>
            <p:spPr>
              <a:xfrm>
                <a:off x="5927725" y="2311400"/>
                <a:ext cx="304800" cy="266700"/>
              </a:xfrm>
              <a:prstGeom prst="rect">
                <a:avLst/>
              </a:prstGeom>
              <a:grpFill/>
            </p:spPr>
          </p:pic>
        </p:grpSp>
      </p:grpSp>
      <p:grpSp>
        <p:nvGrpSpPr>
          <p:cNvPr id="165" name="Group 164"/>
          <p:cNvGrpSpPr/>
          <p:nvPr/>
        </p:nvGrpSpPr>
        <p:grpSpPr>
          <a:xfrm>
            <a:off x="7212871" y="2008295"/>
            <a:ext cx="431800" cy="812802"/>
            <a:chOff x="8697384" y="1905000"/>
            <a:chExt cx="431800" cy="812801"/>
          </a:xfrm>
          <a:solidFill>
            <a:srgbClr val="E58000"/>
          </a:solidFill>
        </p:grpSpPr>
        <p:cxnSp>
          <p:nvCxnSpPr>
            <p:cNvPr id="191" name="Straight Connector 190"/>
            <p:cNvCxnSpPr/>
            <p:nvPr/>
          </p:nvCxnSpPr>
          <p:spPr>
            <a:xfrm flipV="1">
              <a:off x="8746067" y="2133602"/>
              <a:ext cx="169333" cy="584199"/>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192" name="Group 191"/>
            <p:cNvGrpSpPr/>
            <p:nvPr/>
          </p:nvGrpSpPr>
          <p:grpSpPr>
            <a:xfrm>
              <a:off x="8697384" y="1905000"/>
              <a:ext cx="431800" cy="431800"/>
              <a:chOff x="8985250" y="2368550"/>
              <a:chExt cx="431800" cy="431800"/>
            </a:xfrm>
            <a:grpFill/>
            <a:effectLst>
              <a:outerShdw blurRad="50800" dist="38100" dir="2700000" algn="tl" rotWithShape="0">
                <a:prstClr val="black">
                  <a:alpha val="40000"/>
                </a:prstClr>
              </a:outerShdw>
            </a:effectLst>
          </p:grpSpPr>
          <p:sp>
            <p:nvSpPr>
              <p:cNvPr id="193" name="Oval 192"/>
              <p:cNvSpPr/>
              <p:nvPr/>
            </p:nvSpPr>
            <p:spPr>
              <a:xfrm>
                <a:off x="8985250" y="236855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194" name="Picture 193"/>
              <p:cNvPicPr>
                <a:picLocks noChangeAspect="1"/>
              </p:cNvPicPr>
              <p:nvPr/>
            </p:nvPicPr>
            <p:blipFill>
              <a:blip r:embed="rId9"/>
              <a:stretch>
                <a:fillRect/>
              </a:stretch>
            </p:blipFill>
            <p:spPr>
              <a:xfrm>
                <a:off x="9061450" y="2432050"/>
                <a:ext cx="292100" cy="292100"/>
              </a:xfrm>
              <a:prstGeom prst="rect">
                <a:avLst/>
              </a:prstGeom>
              <a:grpFill/>
            </p:spPr>
          </p:pic>
        </p:grpSp>
      </p:grpSp>
      <p:grpSp>
        <p:nvGrpSpPr>
          <p:cNvPr id="166" name="Group 165"/>
          <p:cNvGrpSpPr/>
          <p:nvPr/>
        </p:nvGrpSpPr>
        <p:grpSpPr>
          <a:xfrm>
            <a:off x="5602086" y="1216659"/>
            <a:ext cx="431800" cy="766235"/>
            <a:chOff x="7086599" y="1100664"/>
            <a:chExt cx="431800" cy="766235"/>
          </a:xfrm>
          <a:solidFill>
            <a:srgbClr val="E58000"/>
          </a:solidFill>
        </p:grpSpPr>
        <p:cxnSp>
          <p:nvCxnSpPr>
            <p:cNvPr id="186" name="Straight Connector 185"/>
            <p:cNvCxnSpPr/>
            <p:nvPr/>
          </p:nvCxnSpPr>
          <p:spPr>
            <a:xfrm>
              <a:off x="7327900" y="1396999"/>
              <a:ext cx="82550" cy="469900"/>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187" name="Group 186"/>
            <p:cNvGrpSpPr/>
            <p:nvPr/>
          </p:nvGrpSpPr>
          <p:grpSpPr>
            <a:xfrm>
              <a:off x="7086599" y="1100664"/>
              <a:ext cx="431800" cy="431800"/>
              <a:chOff x="6273800" y="1212850"/>
              <a:chExt cx="431800" cy="431800"/>
            </a:xfrm>
            <a:grpFill/>
            <a:effectLst>
              <a:outerShdw blurRad="50800" dist="38100" dir="2700000" algn="tl" rotWithShape="0">
                <a:prstClr val="black">
                  <a:alpha val="40000"/>
                </a:prstClr>
              </a:outerShdw>
            </a:effectLst>
          </p:grpSpPr>
          <p:sp>
            <p:nvSpPr>
              <p:cNvPr id="188" name="Oval 187"/>
              <p:cNvSpPr/>
              <p:nvPr/>
            </p:nvSpPr>
            <p:spPr>
              <a:xfrm>
                <a:off x="6273800" y="121285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189" name="Picture 188"/>
              <p:cNvPicPr>
                <a:picLocks noChangeAspect="1"/>
              </p:cNvPicPr>
              <p:nvPr/>
            </p:nvPicPr>
            <p:blipFill>
              <a:blip r:embed="rId10"/>
              <a:stretch>
                <a:fillRect/>
              </a:stretch>
            </p:blipFill>
            <p:spPr>
              <a:xfrm>
                <a:off x="6318250" y="1327150"/>
                <a:ext cx="342900" cy="228600"/>
              </a:xfrm>
              <a:prstGeom prst="rect">
                <a:avLst/>
              </a:prstGeom>
              <a:grpFill/>
            </p:spPr>
          </p:pic>
        </p:grpSp>
      </p:grpSp>
      <p:grpSp>
        <p:nvGrpSpPr>
          <p:cNvPr id="167" name="Group 166"/>
          <p:cNvGrpSpPr/>
          <p:nvPr/>
        </p:nvGrpSpPr>
        <p:grpSpPr>
          <a:xfrm>
            <a:off x="3129445" y="1520325"/>
            <a:ext cx="431800" cy="789516"/>
            <a:chOff x="4436534" y="1403351"/>
            <a:chExt cx="431800" cy="789516"/>
          </a:xfrm>
          <a:solidFill>
            <a:srgbClr val="E58000"/>
          </a:solidFill>
        </p:grpSpPr>
        <p:cxnSp>
          <p:nvCxnSpPr>
            <p:cNvPr id="181" name="Straight Connector 180"/>
            <p:cNvCxnSpPr/>
            <p:nvPr/>
          </p:nvCxnSpPr>
          <p:spPr>
            <a:xfrm>
              <a:off x="4699000" y="1642534"/>
              <a:ext cx="93133" cy="550333"/>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182" name="Group 181"/>
            <p:cNvGrpSpPr/>
            <p:nvPr/>
          </p:nvGrpSpPr>
          <p:grpSpPr>
            <a:xfrm>
              <a:off x="4436534" y="1403351"/>
              <a:ext cx="431800" cy="431800"/>
              <a:chOff x="5816600" y="2381250"/>
              <a:chExt cx="431800" cy="431800"/>
            </a:xfrm>
            <a:grpFill/>
            <a:effectLst>
              <a:outerShdw blurRad="50800" dist="38100" dir="2700000" algn="tl" rotWithShape="0">
                <a:prstClr val="black">
                  <a:alpha val="40000"/>
                </a:prstClr>
              </a:outerShdw>
            </a:effectLst>
          </p:grpSpPr>
          <p:sp>
            <p:nvSpPr>
              <p:cNvPr id="183" name="Oval 182"/>
              <p:cNvSpPr/>
              <p:nvPr/>
            </p:nvSpPr>
            <p:spPr>
              <a:xfrm>
                <a:off x="5816600" y="238125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184" name="Picture 183"/>
              <p:cNvPicPr>
                <a:picLocks noChangeAspect="1"/>
              </p:cNvPicPr>
              <p:nvPr/>
            </p:nvPicPr>
            <p:blipFill>
              <a:blip r:embed="rId11"/>
              <a:stretch>
                <a:fillRect/>
              </a:stretch>
            </p:blipFill>
            <p:spPr>
              <a:xfrm>
                <a:off x="5856817" y="2487083"/>
                <a:ext cx="368300" cy="215900"/>
              </a:xfrm>
              <a:prstGeom prst="rect">
                <a:avLst/>
              </a:prstGeom>
              <a:grpFill/>
            </p:spPr>
          </p:pic>
        </p:grpSp>
      </p:grpSp>
      <p:grpSp>
        <p:nvGrpSpPr>
          <p:cNvPr id="168" name="Group 167"/>
          <p:cNvGrpSpPr/>
          <p:nvPr/>
        </p:nvGrpSpPr>
        <p:grpSpPr>
          <a:xfrm>
            <a:off x="1663387" y="2525203"/>
            <a:ext cx="514350" cy="546100"/>
            <a:chOff x="2806700" y="2476500"/>
            <a:chExt cx="514350" cy="546100"/>
          </a:xfrm>
          <a:solidFill>
            <a:srgbClr val="E58000"/>
          </a:solidFill>
        </p:grpSpPr>
        <p:cxnSp>
          <p:nvCxnSpPr>
            <p:cNvPr id="176" name="Straight Connector 175"/>
            <p:cNvCxnSpPr>
              <a:stCxn id="178" idx="5"/>
            </p:cNvCxnSpPr>
            <p:nvPr/>
          </p:nvCxnSpPr>
          <p:spPr>
            <a:xfrm>
              <a:off x="3175264" y="2845064"/>
              <a:ext cx="145786" cy="177536"/>
            </a:xfrm>
            <a:prstGeom prst="line">
              <a:avLst/>
            </a:prstGeom>
            <a:grpFill/>
            <a:ln w="38100" cmpd="sng">
              <a:solidFill>
                <a:srgbClr val="F3901D"/>
              </a:solidFill>
            </a:ln>
            <a:effectLst/>
          </p:spPr>
          <p:style>
            <a:lnRef idx="2">
              <a:schemeClr val="accent1"/>
            </a:lnRef>
            <a:fillRef idx="0">
              <a:schemeClr val="accent1"/>
            </a:fillRef>
            <a:effectRef idx="1">
              <a:schemeClr val="accent1"/>
            </a:effectRef>
            <a:fontRef idx="minor">
              <a:schemeClr val="tx1"/>
            </a:fontRef>
          </p:style>
        </p:cxnSp>
        <p:grpSp>
          <p:nvGrpSpPr>
            <p:cNvPr id="177" name="Group 176"/>
            <p:cNvGrpSpPr/>
            <p:nvPr/>
          </p:nvGrpSpPr>
          <p:grpSpPr>
            <a:xfrm>
              <a:off x="2806700" y="2476500"/>
              <a:ext cx="431800" cy="431800"/>
              <a:chOff x="5664200" y="2228850"/>
              <a:chExt cx="431800" cy="431800"/>
            </a:xfrm>
            <a:grpFill/>
            <a:effectLst>
              <a:outerShdw blurRad="50800" dist="38100" dir="2700000" algn="tl" rotWithShape="0">
                <a:prstClr val="black">
                  <a:alpha val="40000"/>
                </a:prstClr>
              </a:outerShdw>
            </a:effectLst>
          </p:grpSpPr>
          <p:sp>
            <p:nvSpPr>
              <p:cNvPr id="178" name="Oval 177"/>
              <p:cNvSpPr/>
              <p:nvPr/>
            </p:nvSpPr>
            <p:spPr>
              <a:xfrm>
                <a:off x="5664200" y="2228850"/>
                <a:ext cx="431800" cy="4318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829" rtl="0" eaLnBrk="1" latinLnBrk="0" hangingPunct="1">
                  <a:defRPr sz="1700" kern="1200">
                    <a:solidFill>
                      <a:schemeClr val="lt1"/>
                    </a:solidFill>
                    <a:latin typeface="+mn-lt"/>
                    <a:ea typeface="+mn-ea"/>
                    <a:cs typeface="+mn-cs"/>
                  </a:defRPr>
                </a:lvl1pPr>
                <a:lvl2pPr marL="456914" algn="l" defTabSz="913829" rtl="0" eaLnBrk="1" latinLnBrk="0" hangingPunct="1">
                  <a:defRPr sz="1700" kern="1200">
                    <a:solidFill>
                      <a:schemeClr val="lt1"/>
                    </a:solidFill>
                    <a:latin typeface="+mn-lt"/>
                    <a:ea typeface="+mn-ea"/>
                    <a:cs typeface="+mn-cs"/>
                  </a:defRPr>
                </a:lvl2pPr>
                <a:lvl3pPr marL="913829" algn="l" defTabSz="913829" rtl="0" eaLnBrk="1" latinLnBrk="0" hangingPunct="1">
                  <a:defRPr sz="1700" kern="1200">
                    <a:solidFill>
                      <a:schemeClr val="lt1"/>
                    </a:solidFill>
                    <a:latin typeface="+mn-lt"/>
                    <a:ea typeface="+mn-ea"/>
                    <a:cs typeface="+mn-cs"/>
                  </a:defRPr>
                </a:lvl3pPr>
                <a:lvl4pPr marL="1370741" algn="l" defTabSz="913829" rtl="0" eaLnBrk="1" latinLnBrk="0" hangingPunct="1">
                  <a:defRPr sz="1700" kern="1200">
                    <a:solidFill>
                      <a:schemeClr val="lt1"/>
                    </a:solidFill>
                    <a:latin typeface="+mn-lt"/>
                    <a:ea typeface="+mn-ea"/>
                    <a:cs typeface="+mn-cs"/>
                  </a:defRPr>
                </a:lvl4pPr>
                <a:lvl5pPr marL="1827658" algn="l" defTabSz="913829" rtl="0" eaLnBrk="1" latinLnBrk="0" hangingPunct="1">
                  <a:defRPr sz="1700" kern="1200">
                    <a:solidFill>
                      <a:schemeClr val="lt1"/>
                    </a:solidFill>
                    <a:latin typeface="+mn-lt"/>
                    <a:ea typeface="+mn-ea"/>
                    <a:cs typeface="+mn-cs"/>
                  </a:defRPr>
                </a:lvl5pPr>
                <a:lvl6pPr marL="2284571" algn="l" defTabSz="913829" rtl="0" eaLnBrk="1" latinLnBrk="0" hangingPunct="1">
                  <a:defRPr sz="1700" kern="1200">
                    <a:solidFill>
                      <a:schemeClr val="lt1"/>
                    </a:solidFill>
                    <a:latin typeface="+mn-lt"/>
                    <a:ea typeface="+mn-ea"/>
                    <a:cs typeface="+mn-cs"/>
                  </a:defRPr>
                </a:lvl6pPr>
                <a:lvl7pPr marL="2741484" algn="l" defTabSz="913829" rtl="0" eaLnBrk="1" latinLnBrk="0" hangingPunct="1">
                  <a:defRPr sz="1700" kern="1200">
                    <a:solidFill>
                      <a:schemeClr val="lt1"/>
                    </a:solidFill>
                    <a:latin typeface="+mn-lt"/>
                    <a:ea typeface="+mn-ea"/>
                    <a:cs typeface="+mn-cs"/>
                  </a:defRPr>
                </a:lvl7pPr>
                <a:lvl8pPr marL="3198399" algn="l" defTabSz="913829" rtl="0" eaLnBrk="1" latinLnBrk="0" hangingPunct="1">
                  <a:defRPr sz="1700" kern="1200">
                    <a:solidFill>
                      <a:schemeClr val="lt1"/>
                    </a:solidFill>
                    <a:latin typeface="+mn-lt"/>
                    <a:ea typeface="+mn-ea"/>
                    <a:cs typeface="+mn-cs"/>
                  </a:defRPr>
                </a:lvl8pPr>
                <a:lvl9pPr marL="3655313" algn="l" defTabSz="913829" rtl="0" eaLnBrk="1" latinLnBrk="0" hangingPunct="1">
                  <a:defRPr sz="1700" kern="1200">
                    <a:solidFill>
                      <a:schemeClr val="lt1"/>
                    </a:solidFill>
                    <a:latin typeface="+mn-lt"/>
                    <a:ea typeface="+mn-ea"/>
                    <a:cs typeface="+mn-cs"/>
                  </a:defRPr>
                </a:lvl9pPr>
              </a:lstStyle>
              <a:p>
                <a:pPr algn="ctr"/>
                <a:endParaRPr lang="en-US" sz="1300" dirty="0">
                  <a:solidFill>
                    <a:srgbClr val="FFFFFF"/>
                  </a:solidFill>
                  <a:latin typeface="Arial" pitchFamily="34" charset="0"/>
                  <a:cs typeface="Arial" pitchFamily="34" charset="0"/>
                </a:endParaRPr>
              </a:p>
            </p:txBody>
          </p:sp>
          <p:pic>
            <p:nvPicPr>
              <p:cNvPr id="179" name="Picture 178"/>
              <p:cNvPicPr>
                <a:picLocks noChangeAspect="1"/>
              </p:cNvPicPr>
              <p:nvPr/>
            </p:nvPicPr>
            <p:blipFill>
              <a:blip r:embed="rId12"/>
              <a:stretch>
                <a:fillRect/>
              </a:stretch>
            </p:blipFill>
            <p:spPr>
              <a:xfrm>
                <a:off x="5727700" y="2343150"/>
                <a:ext cx="330200" cy="203200"/>
              </a:xfrm>
              <a:prstGeom prst="rect">
                <a:avLst/>
              </a:prstGeom>
              <a:grpFill/>
            </p:spPr>
          </p:pic>
        </p:grpSp>
      </p:grpSp>
      <p:sp>
        <p:nvSpPr>
          <p:cNvPr id="169" name="Rectangle 168"/>
          <p:cNvSpPr/>
          <p:nvPr/>
        </p:nvSpPr>
        <p:spPr>
          <a:xfrm>
            <a:off x="1080918" y="972032"/>
            <a:ext cx="2076833" cy="1056980"/>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r"/>
            <a:r>
              <a:rPr lang="en-US" sz="1800" b="1" dirty="0" smtClean="0">
                <a:solidFill>
                  <a:srgbClr val="F3901D"/>
                </a:solidFill>
                <a:latin typeface="Arial"/>
                <a:cs typeface="Arial"/>
              </a:rPr>
              <a:t>Social Recruiting</a:t>
            </a:r>
            <a:endParaRPr lang="en-US" sz="1800" b="1" dirty="0">
              <a:solidFill>
                <a:srgbClr val="F3901D"/>
              </a:solidFill>
              <a:latin typeface="Arial"/>
              <a:cs typeface="Arial"/>
            </a:endParaRPr>
          </a:p>
          <a:p>
            <a:pPr algn="r"/>
            <a:r>
              <a:rPr lang="en-US" sz="1100" dirty="0">
                <a:solidFill>
                  <a:srgbClr val="000000"/>
                </a:solidFill>
                <a:latin typeface="Arial"/>
                <a:cs typeface="Arial"/>
              </a:rPr>
              <a:t>Onboarding</a:t>
            </a:r>
          </a:p>
          <a:p>
            <a:pPr algn="r"/>
            <a:r>
              <a:rPr lang="en-US" sz="1100" dirty="0">
                <a:solidFill>
                  <a:srgbClr val="000000"/>
                </a:solidFill>
                <a:latin typeface="Arial"/>
                <a:cs typeface="Arial"/>
              </a:rPr>
              <a:t>Recruiting Marketing</a:t>
            </a:r>
          </a:p>
          <a:p>
            <a:pPr algn="r"/>
            <a:r>
              <a:rPr lang="en-US" sz="1100" dirty="0" smtClean="0">
                <a:solidFill>
                  <a:srgbClr val="000000"/>
                </a:solidFill>
                <a:latin typeface="Arial"/>
                <a:cs typeface="Arial"/>
              </a:rPr>
              <a:t>Recruiting</a:t>
            </a:r>
          </a:p>
          <a:p>
            <a:pPr algn="r"/>
            <a:r>
              <a:rPr lang="en-US" sz="1100" dirty="0" smtClean="0">
                <a:solidFill>
                  <a:srgbClr val="000000"/>
                </a:solidFill>
                <a:latin typeface="Arial"/>
                <a:cs typeface="Arial"/>
              </a:rPr>
              <a:t>Management</a:t>
            </a:r>
            <a:endParaRPr lang="en-US" sz="1100" dirty="0">
              <a:solidFill>
                <a:srgbClr val="000000"/>
              </a:solidFill>
              <a:latin typeface="Arial"/>
              <a:cs typeface="Arial"/>
            </a:endParaRPr>
          </a:p>
        </p:txBody>
      </p:sp>
      <p:sp>
        <p:nvSpPr>
          <p:cNvPr id="170" name="Rectangle 169"/>
          <p:cNvSpPr/>
          <p:nvPr/>
        </p:nvSpPr>
        <p:spPr>
          <a:xfrm>
            <a:off x="6033886" y="1090209"/>
            <a:ext cx="2755931" cy="595315"/>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r>
              <a:rPr lang="en-US" sz="1800" b="1" dirty="0">
                <a:solidFill>
                  <a:srgbClr val="F3901D"/>
                </a:solidFill>
                <a:latin typeface="Arial"/>
                <a:cs typeface="Arial"/>
              </a:rPr>
              <a:t>Social Collaboration</a:t>
            </a:r>
          </a:p>
          <a:p>
            <a:r>
              <a:rPr lang="en-US" sz="1300" dirty="0">
                <a:solidFill>
                  <a:srgbClr val="000000"/>
                </a:solidFill>
                <a:latin typeface="Arial"/>
                <a:cs typeface="Arial"/>
              </a:rPr>
              <a:t>SAP Jam</a:t>
            </a:r>
          </a:p>
        </p:txBody>
      </p:sp>
      <p:sp>
        <p:nvSpPr>
          <p:cNvPr id="171" name="Rectangle 170"/>
          <p:cNvSpPr/>
          <p:nvPr/>
        </p:nvSpPr>
        <p:spPr>
          <a:xfrm>
            <a:off x="40948" y="1715407"/>
            <a:ext cx="1517920" cy="1226257"/>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r"/>
            <a:r>
              <a:rPr lang="en-US" sz="1800" b="1" dirty="0">
                <a:solidFill>
                  <a:srgbClr val="F3901D"/>
                </a:solidFill>
                <a:latin typeface="Arial"/>
                <a:cs typeface="Arial"/>
              </a:rPr>
              <a:t>Learning</a:t>
            </a:r>
          </a:p>
          <a:p>
            <a:pPr algn="r"/>
            <a:r>
              <a:rPr lang="en-US" sz="1100" dirty="0">
                <a:solidFill>
                  <a:srgbClr val="000000"/>
                </a:solidFill>
                <a:latin typeface="Arial"/>
                <a:cs typeface="Arial"/>
              </a:rPr>
              <a:t>Learning Management</a:t>
            </a:r>
          </a:p>
          <a:p>
            <a:pPr algn="r"/>
            <a:r>
              <a:rPr lang="en-US" sz="1100" dirty="0">
                <a:solidFill>
                  <a:srgbClr val="000000"/>
                </a:solidFill>
                <a:latin typeface="Arial"/>
                <a:cs typeface="Arial"/>
              </a:rPr>
              <a:t>Social Learning</a:t>
            </a:r>
          </a:p>
          <a:p>
            <a:pPr algn="r"/>
            <a:r>
              <a:rPr lang="en-US" sz="1100" dirty="0">
                <a:solidFill>
                  <a:srgbClr val="000000"/>
                </a:solidFill>
                <a:latin typeface="Arial"/>
                <a:cs typeface="Arial"/>
              </a:rPr>
              <a:t>iContent</a:t>
            </a:r>
          </a:p>
          <a:p>
            <a:pPr algn="r"/>
            <a:r>
              <a:rPr lang="en-US" sz="1100" dirty="0">
                <a:solidFill>
                  <a:srgbClr val="000000"/>
                </a:solidFill>
                <a:latin typeface="Arial"/>
                <a:cs typeface="Arial"/>
              </a:rPr>
              <a:t>Extended Enterprise</a:t>
            </a:r>
          </a:p>
        </p:txBody>
      </p:sp>
      <p:sp>
        <p:nvSpPr>
          <p:cNvPr id="172" name="Rectangle 171"/>
          <p:cNvSpPr/>
          <p:nvPr/>
        </p:nvSpPr>
        <p:spPr>
          <a:xfrm>
            <a:off x="33168" y="5109210"/>
            <a:ext cx="2095501" cy="887703"/>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r"/>
            <a:r>
              <a:rPr lang="en-US" sz="1800" b="1" dirty="0">
                <a:solidFill>
                  <a:srgbClr val="F3901D"/>
                </a:solidFill>
                <a:latin typeface="Arial"/>
                <a:cs typeface="Arial"/>
              </a:rPr>
              <a:t>Performance</a:t>
            </a:r>
          </a:p>
          <a:p>
            <a:pPr algn="r"/>
            <a:r>
              <a:rPr lang="en-US" sz="1100" dirty="0">
                <a:solidFill>
                  <a:srgbClr val="000000"/>
                </a:solidFill>
                <a:latin typeface="Arial"/>
                <a:cs typeface="Arial"/>
              </a:rPr>
              <a:t>Performance and Goals</a:t>
            </a:r>
          </a:p>
          <a:p>
            <a:pPr algn="r"/>
            <a:r>
              <a:rPr lang="en-US" sz="1100" dirty="0">
                <a:solidFill>
                  <a:srgbClr val="000000"/>
                </a:solidFill>
                <a:latin typeface="Arial"/>
                <a:cs typeface="Arial"/>
              </a:rPr>
              <a:t>Compensation</a:t>
            </a:r>
          </a:p>
          <a:p>
            <a:pPr algn="r"/>
            <a:r>
              <a:rPr lang="en-US" sz="1100" dirty="0">
                <a:solidFill>
                  <a:srgbClr val="000000"/>
                </a:solidFill>
                <a:latin typeface="Arial"/>
                <a:cs typeface="Arial"/>
              </a:rPr>
              <a:t>Succession &amp; Development</a:t>
            </a:r>
          </a:p>
        </p:txBody>
      </p:sp>
      <p:sp>
        <p:nvSpPr>
          <p:cNvPr id="173" name="Rectangle 172"/>
          <p:cNvSpPr/>
          <p:nvPr/>
        </p:nvSpPr>
        <p:spPr>
          <a:xfrm>
            <a:off x="7348369" y="4706629"/>
            <a:ext cx="1795631" cy="718426"/>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r>
              <a:rPr lang="en-US" sz="1800" b="1" dirty="0">
                <a:solidFill>
                  <a:srgbClr val="F3901D"/>
                </a:solidFill>
                <a:latin typeface="Arial"/>
                <a:cs typeface="Arial"/>
              </a:rPr>
              <a:t>Core HR</a:t>
            </a:r>
          </a:p>
          <a:p>
            <a:r>
              <a:rPr lang="en-US" sz="1100" dirty="0">
                <a:solidFill>
                  <a:srgbClr val="000000"/>
                </a:solidFill>
                <a:latin typeface="Arial"/>
                <a:cs typeface="Arial"/>
              </a:rPr>
              <a:t>Employee </a:t>
            </a:r>
            <a:r>
              <a:rPr lang="en-US" sz="1100" dirty="0" smtClean="0">
                <a:solidFill>
                  <a:srgbClr val="000000"/>
                </a:solidFill>
                <a:latin typeface="Arial"/>
                <a:cs typeface="Arial"/>
              </a:rPr>
              <a:t>Central (EC)</a:t>
            </a:r>
            <a:endParaRPr lang="en-US" sz="1100" dirty="0">
              <a:solidFill>
                <a:srgbClr val="000000"/>
              </a:solidFill>
              <a:latin typeface="Arial"/>
              <a:cs typeface="Arial"/>
            </a:endParaRPr>
          </a:p>
          <a:p>
            <a:r>
              <a:rPr lang="en-US" sz="1100" dirty="0" smtClean="0">
                <a:solidFill>
                  <a:srgbClr val="000000"/>
                </a:solidFill>
                <a:latin typeface="Arial"/>
                <a:cs typeface="Arial"/>
              </a:rPr>
              <a:t>EC Payroll</a:t>
            </a:r>
            <a:endParaRPr lang="en-US" sz="1100" dirty="0">
              <a:solidFill>
                <a:srgbClr val="000000"/>
              </a:solidFill>
              <a:latin typeface="Arial"/>
              <a:cs typeface="Arial"/>
            </a:endParaRPr>
          </a:p>
        </p:txBody>
      </p:sp>
      <p:sp>
        <p:nvSpPr>
          <p:cNvPr id="174" name="Rectangle 173"/>
          <p:cNvSpPr/>
          <p:nvPr/>
        </p:nvSpPr>
        <p:spPr>
          <a:xfrm>
            <a:off x="7657403" y="1726066"/>
            <a:ext cx="1566863" cy="995425"/>
          </a:xfrm>
          <a:prstGeom prst="rect">
            <a:avLst/>
          </a:prstGeom>
        </p:spPr>
        <p:txBody>
          <a:bodyPr wrap="square" lIns="101879" tIns="50939" rIns="101879" bIns="50939">
            <a:sp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r>
              <a:rPr lang="en-US" sz="1800" b="1" dirty="0">
                <a:solidFill>
                  <a:srgbClr val="F3901D"/>
                </a:solidFill>
                <a:latin typeface="Arial"/>
                <a:cs typeface="Arial"/>
              </a:rPr>
              <a:t>HR Analytics</a:t>
            </a:r>
          </a:p>
          <a:p>
            <a:r>
              <a:rPr lang="en-US" sz="1100" dirty="0">
                <a:solidFill>
                  <a:srgbClr val="000000"/>
                </a:solidFill>
                <a:latin typeface="Arial"/>
                <a:cs typeface="Arial"/>
              </a:rPr>
              <a:t>Workforce Analytics</a:t>
            </a:r>
          </a:p>
          <a:p>
            <a:r>
              <a:rPr lang="en-US" sz="1100" dirty="0">
                <a:solidFill>
                  <a:srgbClr val="000000"/>
                </a:solidFill>
                <a:latin typeface="Arial"/>
                <a:cs typeface="Arial"/>
              </a:rPr>
              <a:t>Workforce Planning</a:t>
            </a:r>
          </a:p>
        </p:txBody>
      </p:sp>
    </p:spTree>
    <p:extLst>
      <p:ext uri="{BB962C8B-B14F-4D97-AF65-F5344CB8AC3E}">
        <p14:creationId xmlns:p14="http://schemas.microsoft.com/office/powerpoint/2010/main" val="66213292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p:cNvGrpSpPr/>
          <p:nvPr/>
        </p:nvGrpSpPr>
        <p:grpSpPr>
          <a:xfrm>
            <a:off x="-272320" y="1428808"/>
            <a:ext cx="7408102" cy="4570444"/>
            <a:chOff x="89323" y="1489433"/>
            <a:chExt cx="7408102" cy="4570444"/>
          </a:xfrm>
        </p:grpSpPr>
        <p:grpSp>
          <p:nvGrpSpPr>
            <p:cNvPr id="83" name="Group 82"/>
            <p:cNvGrpSpPr/>
            <p:nvPr/>
          </p:nvGrpSpPr>
          <p:grpSpPr>
            <a:xfrm>
              <a:off x="89323" y="1489433"/>
              <a:ext cx="7408102" cy="4570444"/>
              <a:chOff x="1578539" y="1152122"/>
              <a:chExt cx="8276176" cy="5106004"/>
            </a:xfrm>
          </p:grpSpPr>
          <p:sp>
            <p:nvSpPr>
              <p:cNvPr id="85" name="Pentagon 84"/>
              <p:cNvSpPr/>
              <p:nvPr/>
            </p:nvSpPr>
            <p:spPr>
              <a:xfrm rot="5400000">
                <a:off x="262929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86" name="Pentagon 85"/>
              <p:cNvSpPr/>
              <p:nvPr/>
            </p:nvSpPr>
            <p:spPr>
              <a:xfrm rot="5400000">
                <a:off x="4577598" y="4213193"/>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87" name="Pentagon 86"/>
              <p:cNvSpPr/>
              <p:nvPr/>
            </p:nvSpPr>
            <p:spPr>
              <a:xfrm rot="5400000">
                <a:off x="653144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88" name="Rectangle 87"/>
              <p:cNvSpPr/>
              <p:nvPr/>
            </p:nvSpPr>
            <p:spPr>
              <a:xfrm>
                <a:off x="3346414" y="5629613"/>
                <a:ext cx="1170126"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Content</a:t>
                </a:r>
              </a:p>
            </p:txBody>
          </p:sp>
          <p:sp>
            <p:nvSpPr>
              <p:cNvPr id="89" name="Rectangle 88"/>
              <p:cNvSpPr/>
              <p:nvPr/>
            </p:nvSpPr>
            <p:spPr>
              <a:xfrm>
                <a:off x="5268573" y="5638079"/>
                <a:ext cx="1372205"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Integration</a:t>
                </a:r>
              </a:p>
            </p:txBody>
          </p:sp>
          <p:pic>
            <p:nvPicPr>
              <p:cNvPr id="90" name="Picture 89" descr="Icons-0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04364" y="5596753"/>
                <a:ext cx="487770" cy="436671"/>
              </a:xfrm>
              <a:prstGeom prst="rect">
                <a:avLst/>
              </a:prstGeom>
            </p:spPr>
          </p:pic>
          <p:sp>
            <p:nvSpPr>
              <p:cNvPr id="91" name="Rectangle 90"/>
              <p:cNvSpPr/>
              <p:nvPr/>
            </p:nvSpPr>
            <p:spPr>
              <a:xfrm>
                <a:off x="6980757" y="5638079"/>
                <a:ext cx="1595624" cy="369332"/>
              </a:xfrm>
              <a:prstGeom prst="rect">
                <a:avLst/>
              </a:prstGeom>
            </p:spPr>
            <p:txBody>
              <a:bodyPr wrap="square" lIns="121954" tIns="60977" rIns="121954" bIns="60977">
                <a:spAutoFit/>
              </a:bodyPr>
              <a:lstStyle/>
              <a:p>
                <a:pPr algn="ctr"/>
                <a:r>
                  <a:rPr lang="en-US" sz="1400" b="1" dirty="0">
                    <a:solidFill>
                      <a:schemeClr val="bg1"/>
                    </a:solidFill>
                    <a:latin typeface="Arial" pitchFamily="34" charset="0"/>
                    <a:cs typeface="Arial" pitchFamily="34" charset="0"/>
                  </a:rPr>
                  <a:t>Extensibility</a:t>
                </a:r>
              </a:p>
            </p:txBody>
          </p:sp>
          <p:pic>
            <p:nvPicPr>
              <p:cNvPr id="92" name="Picture 91" descr="Icons-0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5139" y="5590671"/>
                <a:ext cx="487770" cy="436671"/>
              </a:xfrm>
              <a:prstGeom prst="rect">
                <a:avLst/>
              </a:prstGeom>
            </p:spPr>
          </p:pic>
          <p:pic>
            <p:nvPicPr>
              <p:cNvPr id="93" name="Picture 2" descr="\\psf\Home\Graphic Tank\SAP_Cloud_lg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539" y="1152122"/>
                <a:ext cx="8276176" cy="4635097"/>
              </a:xfrm>
              <a:prstGeom prst="rect">
                <a:avLst/>
              </a:prstGeom>
              <a:noFill/>
              <a:extLst>
                <a:ext uri="{909E8E84-426E-40DD-AFC4-6F175D3DCCD1}">
                  <a14:hiddenFill xmlns:a14="http://schemas.microsoft.com/office/drawing/2010/main">
                    <a:solidFill>
                      <a:srgbClr val="FFFFFF"/>
                    </a:solidFill>
                  </a14:hiddenFill>
                </a:ext>
              </a:extLst>
            </p:spPr>
          </p:pic>
          <p:sp>
            <p:nvSpPr>
              <p:cNvPr id="94" name="Oval 93"/>
              <p:cNvSpPr>
                <a:spLocks noChangeAspect="1"/>
              </p:cNvSpPr>
              <p:nvPr/>
            </p:nvSpPr>
            <p:spPr>
              <a:xfrm>
                <a:off x="4449068" y="2305223"/>
                <a:ext cx="1270080" cy="1089896"/>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Recruiting</a:t>
                </a:r>
              </a:p>
            </p:txBody>
          </p:sp>
          <p:sp>
            <p:nvSpPr>
              <p:cNvPr id="95" name="Oval 94"/>
              <p:cNvSpPr/>
              <p:nvPr/>
            </p:nvSpPr>
            <p:spPr>
              <a:xfrm>
                <a:off x="5313033" y="2870787"/>
                <a:ext cx="1623964" cy="1378792"/>
              </a:xfrm>
              <a:prstGeom prst="ellipse">
                <a:avLst/>
              </a:prstGeom>
              <a:gradFill>
                <a:gsLst>
                  <a:gs pos="0">
                    <a:srgbClr val="1295D2">
                      <a:alpha val="44000"/>
                      <a:lumMod val="80000"/>
                    </a:srgbClr>
                  </a:gs>
                  <a:gs pos="100000">
                    <a:srgbClr val="006CAE">
                      <a:alpha val="66000"/>
                    </a:srgbClr>
                  </a:gs>
                </a:gsLst>
                <a:path path="circle">
                  <a:fillToRect l="50000" t="50000" r="50000" b="50000"/>
                </a:path>
              </a:gradFill>
              <a:ln w="15875">
                <a:noFill/>
              </a:ln>
            </p:spPr>
            <p:txBody>
              <a:bodyPr wrap="none" lIns="0" tIns="0" rIns="0" bIns="0" anchor="ctr" anchorCtr="0">
                <a:noAutofit/>
              </a:bodyPr>
              <a:lstStyle/>
              <a:p>
                <a:pPr algn="ctr"/>
                <a:r>
                  <a:rPr lang="en-US" sz="2000" b="1" dirty="0">
                    <a:solidFill>
                      <a:schemeClr val="bg1"/>
                    </a:solidFill>
                    <a:latin typeface="Arial" pitchFamily="34" charset="0"/>
                    <a:cs typeface="Arial" pitchFamily="34" charset="0"/>
                  </a:rPr>
                  <a:t>Core</a:t>
                </a:r>
                <a:br>
                  <a:rPr lang="en-US" sz="2000" b="1" dirty="0">
                    <a:solidFill>
                      <a:schemeClr val="bg1"/>
                    </a:solidFill>
                    <a:latin typeface="Arial" pitchFamily="34" charset="0"/>
                    <a:cs typeface="Arial" pitchFamily="34" charset="0"/>
                  </a:rPr>
                </a:br>
                <a:r>
                  <a:rPr lang="en-US" sz="2000" b="1" dirty="0">
                    <a:solidFill>
                      <a:schemeClr val="bg1"/>
                    </a:solidFill>
                    <a:latin typeface="Arial" pitchFamily="34" charset="0"/>
                    <a:cs typeface="Arial" pitchFamily="34" charset="0"/>
                  </a:rPr>
                  <a:t>HR</a:t>
                </a:r>
              </a:p>
            </p:txBody>
          </p:sp>
          <p:sp>
            <p:nvSpPr>
              <p:cNvPr id="96" name="Oval 95"/>
              <p:cNvSpPr>
                <a:spLocks noChangeAspect="1"/>
              </p:cNvSpPr>
              <p:nvPr/>
            </p:nvSpPr>
            <p:spPr>
              <a:xfrm>
                <a:off x="3438744" y="2599367"/>
                <a:ext cx="1086460" cy="932328"/>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Onboarding</a:t>
                </a:r>
              </a:p>
            </p:txBody>
          </p:sp>
          <p:sp>
            <p:nvSpPr>
              <p:cNvPr id="97" name="Oval 96"/>
              <p:cNvSpPr>
                <a:spLocks noChangeAspect="1"/>
              </p:cNvSpPr>
              <p:nvPr/>
            </p:nvSpPr>
            <p:spPr>
              <a:xfrm>
                <a:off x="2843538" y="3185299"/>
                <a:ext cx="1367057" cy="1173115"/>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Learning</a:t>
                </a:r>
              </a:p>
            </p:txBody>
          </p:sp>
          <p:sp>
            <p:nvSpPr>
              <p:cNvPr id="98" name="Oval 97"/>
              <p:cNvSpPr>
                <a:spLocks noChangeAspect="1"/>
              </p:cNvSpPr>
              <p:nvPr/>
            </p:nvSpPr>
            <p:spPr>
              <a:xfrm>
                <a:off x="4202730" y="3249795"/>
                <a:ext cx="1181594" cy="1013963"/>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Succession</a:t>
                </a:r>
                <a:br>
                  <a:rPr lang="en-US" sz="1050" b="1" dirty="0">
                    <a:solidFill>
                      <a:schemeClr val="bg1"/>
                    </a:solidFill>
                    <a:latin typeface="Arial" pitchFamily="34" charset="0"/>
                    <a:cs typeface="Arial" pitchFamily="34" charset="0"/>
                  </a:rPr>
                </a:br>
                <a:r>
                  <a:rPr lang="en-US" sz="1050" b="1" dirty="0">
                    <a:solidFill>
                      <a:schemeClr val="bg1"/>
                    </a:solidFill>
                    <a:latin typeface="Arial" pitchFamily="34" charset="0"/>
                    <a:cs typeface="Arial" pitchFamily="34" charset="0"/>
                  </a:rPr>
                  <a:t>&amp; Development</a:t>
                </a:r>
              </a:p>
            </p:txBody>
          </p:sp>
          <p:sp>
            <p:nvSpPr>
              <p:cNvPr id="99" name="Oval 98"/>
              <p:cNvSpPr>
                <a:spLocks noChangeAspect="1"/>
              </p:cNvSpPr>
              <p:nvPr/>
            </p:nvSpPr>
            <p:spPr>
              <a:xfrm>
                <a:off x="3818969" y="3998951"/>
                <a:ext cx="1329279" cy="1140696"/>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Performance</a:t>
                </a:r>
              </a:p>
              <a:p>
                <a:pPr algn="ctr"/>
                <a:r>
                  <a:rPr lang="en-US" sz="1200" b="1" dirty="0">
                    <a:solidFill>
                      <a:schemeClr val="bg1"/>
                    </a:solidFill>
                    <a:latin typeface="Arial" pitchFamily="34" charset="0"/>
                    <a:cs typeface="Arial" pitchFamily="34" charset="0"/>
                  </a:rPr>
                  <a:t>&amp; Goals</a:t>
                </a:r>
              </a:p>
            </p:txBody>
          </p:sp>
          <p:sp>
            <p:nvSpPr>
              <p:cNvPr id="100" name="Oval 99"/>
              <p:cNvSpPr>
                <a:spLocks noChangeAspect="1"/>
              </p:cNvSpPr>
              <p:nvPr/>
            </p:nvSpPr>
            <p:spPr>
              <a:xfrm>
                <a:off x="7591063" y="3235617"/>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57150" cmpd="sng">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100" b="1" dirty="0">
                    <a:solidFill>
                      <a:schemeClr val="bg1"/>
                    </a:solidFill>
                    <a:latin typeface="Arial" pitchFamily="34" charset="0"/>
                    <a:cs typeface="Arial" pitchFamily="34" charset="0"/>
                  </a:rPr>
                  <a:t>Workforce </a:t>
                </a:r>
              </a:p>
              <a:p>
                <a:pPr algn="ctr"/>
                <a:r>
                  <a:rPr lang="en-US" sz="1100" b="1" dirty="0">
                    <a:solidFill>
                      <a:schemeClr val="bg1"/>
                    </a:solidFill>
                    <a:latin typeface="Arial" pitchFamily="34" charset="0"/>
                    <a:cs typeface="Arial" pitchFamily="34" charset="0"/>
                  </a:rPr>
                  <a:t>Planning </a:t>
                </a:r>
              </a:p>
            </p:txBody>
          </p:sp>
          <p:sp>
            <p:nvSpPr>
              <p:cNvPr id="101" name="Oval 100"/>
              <p:cNvSpPr>
                <a:spLocks noChangeAspect="1"/>
              </p:cNvSpPr>
              <p:nvPr/>
            </p:nvSpPr>
            <p:spPr>
              <a:xfrm>
                <a:off x="6768469" y="2497856"/>
                <a:ext cx="1337823" cy="114803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HR</a:t>
                </a:r>
                <a:br>
                  <a:rPr lang="en-US" sz="1200" b="1" dirty="0">
                    <a:solidFill>
                      <a:schemeClr val="bg1"/>
                    </a:solidFill>
                    <a:latin typeface="Arial" pitchFamily="34" charset="0"/>
                    <a:cs typeface="Arial" pitchFamily="34" charset="0"/>
                  </a:rPr>
                </a:br>
                <a:r>
                  <a:rPr lang="en-US" sz="1200" b="1" dirty="0">
                    <a:solidFill>
                      <a:schemeClr val="bg1"/>
                    </a:solidFill>
                    <a:latin typeface="Arial" pitchFamily="34" charset="0"/>
                    <a:cs typeface="Arial" pitchFamily="34" charset="0"/>
                  </a:rPr>
                  <a:t>Analytics</a:t>
                </a:r>
              </a:p>
            </p:txBody>
          </p:sp>
          <p:sp>
            <p:nvSpPr>
              <p:cNvPr id="102" name="Oval 101"/>
              <p:cNvSpPr>
                <a:spLocks noChangeAspect="1"/>
              </p:cNvSpPr>
              <p:nvPr/>
            </p:nvSpPr>
            <p:spPr>
              <a:xfrm>
                <a:off x="5827014" y="1843012"/>
                <a:ext cx="1261866" cy="1082851"/>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Social</a:t>
                </a:r>
                <a:br>
                  <a:rPr lang="en-US" sz="1100" b="1" dirty="0">
                    <a:solidFill>
                      <a:schemeClr val="bg1"/>
                    </a:solidFill>
                    <a:latin typeface="Arial" pitchFamily="34" charset="0"/>
                    <a:cs typeface="Arial" pitchFamily="34" charset="0"/>
                  </a:rPr>
                </a:br>
                <a:r>
                  <a:rPr lang="en-US" sz="1100" b="1" dirty="0">
                    <a:solidFill>
                      <a:schemeClr val="bg1"/>
                    </a:solidFill>
                    <a:latin typeface="Arial" pitchFamily="34" charset="0"/>
                    <a:cs typeface="Arial" pitchFamily="34" charset="0"/>
                  </a:rPr>
                  <a:t>Collaboration</a:t>
                </a:r>
              </a:p>
            </p:txBody>
          </p:sp>
          <p:sp>
            <p:nvSpPr>
              <p:cNvPr id="103" name="Oval 102"/>
              <p:cNvSpPr>
                <a:spLocks noChangeAspect="1"/>
              </p:cNvSpPr>
              <p:nvPr/>
            </p:nvSpPr>
            <p:spPr>
              <a:xfrm>
                <a:off x="6085068" y="3966883"/>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Payroll</a:t>
                </a:r>
              </a:p>
            </p:txBody>
          </p:sp>
          <p:sp>
            <p:nvSpPr>
              <p:cNvPr id="104" name="Oval 103"/>
              <p:cNvSpPr>
                <a:spLocks noChangeAspect="1"/>
              </p:cNvSpPr>
              <p:nvPr/>
            </p:nvSpPr>
            <p:spPr>
              <a:xfrm>
                <a:off x="5084109" y="4094027"/>
                <a:ext cx="1086460" cy="932328"/>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Compensation</a:t>
                </a:r>
              </a:p>
            </p:txBody>
          </p:sp>
        </p:grpSp>
        <p:pic>
          <p:nvPicPr>
            <p:cNvPr id="84" name="Picture 83" descr="Icons-0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97337" y="5399123"/>
              <a:ext cx="518664" cy="464571"/>
            </a:xfrm>
            <a:prstGeom prst="rect">
              <a:avLst/>
            </a:prstGeom>
          </p:spPr>
        </p:pic>
      </p:grpSp>
      <p:sp>
        <p:nvSpPr>
          <p:cNvPr id="13314" name="Title 1"/>
          <p:cNvSpPr>
            <a:spLocks noGrp="1"/>
          </p:cNvSpPr>
          <p:nvPr>
            <p:ph type="title"/>
          </p:nvPr>
        </p:nvSpPr>
        <p:spPr/>
        <p:txBody>
          <a:bodyPr>
            <a:normAutofit fontScale="90000"/>
          </a:bodyPr>
          <a:lstStyle/>
          <a:p>
            <a:r>
              <a:rPr lang="en-US" dirty="0" smtClean="0"/>
              <a:t>SuccessFactors Talent Management</a:t>
            </a:r>
            <a:br>
              <a:rPr lang="en-US" dirty="0" smtClean="0"/>
            </a:br>
            <a:r>
              <a:rPr lang="en-US" sz="2000" dirty="0" smtClean="0"/>
              <a:t>Unified talent processes covering the entire employee lifecycle</a:t>
            </a:r>
            <a:endParaRPr lang="en-US" dirty="0"/>
          </a:p>
        </p:txBody>
      </p:sp>
      <p:sp>
        <p:nvSpPr>
          <p:cNvPr id="25" name="Text Placeholder 3"/>
          <p:cNvSpPr txBox="1">
            <a:spLocks/>
          </p:cNvSpPr>
          <p:nvPr/>
        </p:nvSpPr>
        <p:spPr>
          <a:xfrm>
            <a:off x="5375" y="-8664"/>
            <a:ext cx="5239987" cy="3580104"/>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spcBef>
                <a:spcPts val="600"/>
              </a:spcBef>
              <a:buFont typeface="Arial" pitchFamily="34" charset="0"/>
              <a:buChar char="•"/>
            </a:pPr>
            <a:endParaRPr lang="en-US" dirty="0" smtClean="0"/>
          </a:p>
        </p:txBody>
      </p:sp>
      <p:sp>
        <p:nvSpPr>
          <p:cNvPr id="32" name="Title 1"/>
          <p:cNvSpPr txBox="1">
            <a:spLocks/>
          </p:cNvSpPr>
          <p:nvPr/>
        </p:nvSpPr>
        <p:spPr bwMode="gray">
          <a:xfrm>
            <a:off x="319181" y="516486"/>
            <a:ext cx="8505646" cy="830823"/>
          </a:xfrm>
          <a:prstGeom prst="rect">
            <a:avLst/>
          </a:prstGeom>
        </p:spPr>
        <p:txBody>
          <a:bodyPr vert="horz" lIns="91405" tIns="45703" rIns="91405" bIns="45703" rtlCol="0" anchor="b" anchorCtr="0">
            <a:noAutofit/>
          </a:bodyPr>
          <a:lstStyle>
            <a:lvl1pPr algn="l" defTabSz="914057" rtl="0" eaLnBrk="1" latinLnBrk="0" hangingPunct="1">
              <a:lnSpc>
                <a:spcPct val="90000"/>
              </a:lnSpc>
              <a:spcBef>
                <a:spcPct val="0"/>
              </a:spcBef>
              <a:buNone/>
              <a:defRPr sz="2800" kern="1200">
                <a:solidFill>
                  <a:schemeClr val="bg1"/>
                </a:solidFill>
                <a:latin typeface="Arial" pitchFamily="34" charset="0"/>
                <a:ea typeface="+mj-ea"/>
                <a:cs typeface="Arial" pitchFamily="34" charset="0"/>
              </a:defRPr>
            </a:lvl1pPr>
          </a:lstStyle>
          <a:p>
            <a:endParaRPr lang="en-US" dirty="0" smtClean="0"/>
          </a:p>
        </p:txBody>
      </p:sp>
      <p:sp>
        <p:nvSpPr>
          <p:cNvPr id="55" name="Rectangle 54"/>
          <p:cNvSpPr/>
          <p:nvPr/>
        </p:nvSpPr>
        <p:spPr>
          <a:xfrm>
            <a:off x="3401634" y="1082763"/>
            <a:ext cx="4291937" cy="5173424"/>
          </a:xfrm>
          <a:prstGeom prst="rect">
            <a:avLst/>
          </a:prstGeom>
          <a:gradFill flip="none" rotWithShape="1">
            <a:gsLst>
              <a:gs pos="18000">
                <a:schemeClr val="bg1"/>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8" rIns="91393" bIns="45698" rtlCol="0" anchor="ctr"/>
          <a:lstStyle/>
          <a:p>
            <a:pPr algn="ctr"/>
            <a:endParaRPr lang="en-US" sz="1100" dirty="0">
              <a:solidFill>
                <a:schemeClr val="bg1"/>
              </a:solidFill>
              <a:latin typeface="Arial" pitchFamily="34" charset="0"/>
              <a:cs typeface="Arial" pitchFamily="34" charset="0"/>
            </a:endParaRPr>
          </a:p>
        </p:txBody>
      </p:sp>
      <p:sp>
        <p:nvSpPr>
          <p:cNvPr id="56" name="Left Bracket 55"/>
          <p:cNvSpPr/>
          <p:nvPr/>
        </p:nvSpPr>
        <p:spPr>
          <a:xfrm>
            <a:off x="4072089" y="1327280"/>
            <a:ext cx="373551" cy="4935815"/>
          </a:xfrm>
          <a:prstGeom prst="leftBracket">
            <a:avLst>
              <a:gd name="adj" fmla="val 115222"/>
            </a:avLst>
          </a:prstGeom>
          <a:ln w="22225" cap="rnd">
            <a:solidFill>
              <a:schemeClr val="accent5"/>
            </a:solidFill>
            <a:tailEnd type="none"/>
          </a:ln>
        </p:spPr>
        <p:style>
          <a:lnRef idx="1">
            <a:schemeClr val="accent1"/>
          </a:lnRef>
          <a:fillRef idx="0">
            <a:schemeClr val="accent1"/>
          </a:fillRef>
          <a:effectRef idx="0">
            <a:schemeClr val="accent1"/>
          </a:effectRef>
          <a:fontRef idx="minor">
            <a:schemeClr val="tx1"/>
          </a:fontRef>
        </p:style>
        <p:txBody>
          <a:bodyPr lIns="91393" tIns="45698" rIns="91393" bIns="45698" rtlCol="0" anchor="ctr"/>
          <a:lstStyle/>
          <a:p>
            <a:pPr algn="ctr"/>
            <a:endParaRPr lang="en-US" dirty="0"/>
          </a:p>
        </p:txBody>
      </p:sp>
      <p:grpSp>
        <p:nvGrpSpPr>
          <p:cNvPr id="57" name="Group 33"/>
          <p:cNvGrpSpPr/>
          <p:nvPr/>
        </p:nvGrpSpPr>
        <p:grpSpPr>
          <a:xfrm>
            <a:off x="4129807" y="1376012"/>
            <a:ext cx="4872226" cy="4424541"/>
            <a:chOff x="1775015" y="968188"/>
            <a:chExt cx="5680034" cy="5683622"/>
          </a:xfrm>
        </p:grpSpPr>
        <p:sp>
          <p:nvSpPr>
            <p:cNvPr id="58" name="Donut 57"/>
            <p:cNvSpPr/>
            <p:nvPr/>
          </p:nvSpPr>
          <p:spPr bwMode="gray">
            <a:xfrm>
              <a:off x="1775015" y="968188"/>
              <a:ext cx="5680034" cy="5683622"/>
            </a:xfrm>
            <a:prstGeom prst="donut">
              <a:avLst>
                <a:gd name="adj" fmla="val 10545"/>
              </a:avLst>
            </a:prstGeom>
            <a:solidFill>
              <a:srgbClr val="00B0F0">
                <a:alpha val="80000"/>
              </a:srgbClr>
            </a:solidFill>
            <a:ln w="9525" algn="ctr">
              <a:noFill/>
              <a:miter lim="800000"/>
              <a:headEnd/>
              <a:tailEnd/>
            </a:ln>
          </p:spPr>
          <p:txBody>
            <a:bodyPr lIns="90000" tIns="72000" rIns="90000" bIns="72000" anchor="ctr"/>
            <a:lstStyle/>
            <a:p>
              <a:pPr marL="184127" marR="0" lvl="0" indent="-184127" algn="ctr" defTabSz="913829" eaLnBrk="1" fontAlgn="auto" latinLnBrk="0" hangingPunct="1">
                <a:lnSpc>
                  <a:spcPct val="100000"/>
                </a:lnSpc>
                <a:spcBef>
                  <a:spcPct val="50000"/>
                </a:spcBef>
                <a:spcAft>
                  <a:spcPts val="0"/>
                </a:spcAft>
                <a:buClr>
                  <a:srgbClr val="F0AB00"/>
                </a:buClr>
                <a:buSzPct val="80000"/>
                <a:buFontTx/>
                <a:buNone/>
                <a:tabLst/>
                <a:defRPr/>
              </a:pPr>
              <a:endParaRPr kumimoji="0" lang="en-US" sz="1000" b="0"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endParaRPr>
            </a:p>
          </p:txBody>
        </p:sp>
        <p:sp>
          <p:nvSpPr>
            <p:cNvPr id="59" name="TextBox 58"/>
            <p:cNvSpPr txBox="1"/>
            <p:nvPr/>
          </p:nvSpPr>
          <p:spPr>
            <a:xfrm rot="2956236">
              <a:off x="1808380" y="4440081"/>
              <a:ext cx="2713179" cy="1290181"/>
            </a:xfrm>
            <a:prstGeom prst="rect">
              <a:avLst/>
            </a:prstGeom>
            <a:noFill/>
          </p:spPr>
          <p:txBody>
            <a:bodyPr wrap="square">
              <a:prstTxWarp prst="textArchDown">
                <a:avLst/>
              </a:prstTxWarp>
              <a:spAutoFit/>
            </a:bodyPr>
            <a:lstStyle/>
            <a:p>
              <a:pPr marL="157143" marR="0" lvl="0" indent="-157143" algn="ctr" defTabSz="913829" eaLnBrk="1" fontAlgn="auto" latinLnBrk="0" hangingPunct="1">
                <a:lnSpc>
                  <a:spcPct val="100000"/>
                </a:lnSpc>
                <a:spcBef>
                  <a:spcPct val="50000"/>
                </a:spcBef>
                <a:spcAft>
                  <a:spcPts val="0"/>
                </a:spcAft>
                <a:buClr>
                  <a:srgbClr val="F0AB00"/>
                </a:buClr>
                <a:buSzPct val="80000"/>
                <a:buFontTx/>
                <a:buNone/>
                <a:tabLst/>
                <a:defRPr/>
              </a:pPr>
              <a:r>
                <a:rPr kumimoji="0" lang="en-US" sz="1000" b="1"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rPr>
                <a:t>Organizational Strategy</a:t>
              </a:r>
            </a:p>
          </p:txBody>
        </p:sp>
        <p:sp>
          <p:nvSpPr>
            <p:cNvPr id="60" name="TextBox 59"/>
            <p:cNvSpPr txBox="1"/>
            <p:nvPr/>
          </p:nvSpPr>
          <p:spPr>
            <a:xfrm rot="3116374">
              <a:off x="4524549" y="1847120"/>
              <a:ext cx="2873094" cy="1782194"/>
            </a:xfrm>
            <a:prstGeom prst="rect">
              <a:avLst/>
            </a:prstGeom>
            <a:noFill/>
          </p:spPr>
          <p:txBody>
            <a:bodyPr wrap="none">
              <a:prstTxWarp prst="textArchUp">
                <a:avLst/>
              </a:prstTxWarp>
              <a:spAutoFit/>
            </a:bodyPr>
            <a:lstStyle/>
            <a:p>
              <a:pPr marL="157143" marR="0" lvl="0" indent="-157143" algn="ctr" defTabSz="913829" eaLnBrk="1" fontAlgn="auto" latinLnBrk="0" hangingPunct="1">
                <a:lnSpc>
                  <a:spcPct val="100000"/>
                </a:lnSpc>
                <a:spcBef>
                  <a:spcPct val="50000"/>
                </a:spcBef>
                <a:spcAft>
                  <a:spcPts val="0"/>
                </a:spcAft>
                <a:buClr>
                  <a:srgbClr val="F0AB00"/>
                </a:buClr>
                <a:buSzPct val="80000"/>
                <a:buFontTx/>
                <a:buNone/>
                <a:tabLst/>
                <a:defRPr/>
              </a:pPr>
              <a:r>
                <a:rPr kumimoji="0" lang="en-US" sz="1000" b="1"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rPr>
                <a:t>Organizational Strategy</a:t>
              </a:r>
            </a:p>
          </p:txBody>
        </p:sp>
        <p:sp>
          <p:nvSpPr>
            <p:cNvPr id="61" name="TextBox 60"/>
            <p:cNvSpPr txBox="1"/>
            <p:nvPr/>
          </p:nvSpPr>
          <p:spPr>
            <a:xfrm rot="18415630">
              <a:off x="1656485" y="1835539"/>
              <a:ext cx="3532703" cy="2196194"/>
            </a:xfrm>
            <a:prstGeom prst="rect">
              <a:avLst/>
            </a:prstGeom>
            <a:noFill/>
          </p:spPr>
          <p:txBody>
            <a:bodyPr wrap="square" rtlCol="0">
              <a:prstTxWarp prst="textArchUp">
                <a:avLst/>
              </a:prstTxWarp>
              <a:spAutoFit/>
            </a:bodyPr>
            <a:lstStyle/>
            <a:p>
              <a:pPr marL="0" marR="0" lvl="0" indent="0" algn="ctr" defTabSz="913829"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000000"/>
                  </a:solidFill>
                  <a:effectLst/>
                  <a:uLnTx/>
                  <a:uFillTx/>
                  <a:latin typeface="Arial" pitchFamily="34" charset="0"/>
                  <a:cs typeface="Arial" pitchFamily="34" charset="0"/>
                </a:rPr>
                <a:t>Talent Analytics &amp; Guidance  </a:t>
              </a:r>
            </a:p>
          </p:txBody>
        </p:sp>
        <p:sp>
          <p:nvSpPr>
            <p:cNvPr id="62" name="TextBox 61"/>
            <p:cNvSpPr txBox="1"/>
            <p:nvPr/>
          </p:nvSpPr>
          <p:spPr>
            <a:xfrm rot="18564865">
              <a:off x="3956070" y="3670195"/>
              <a:ext cx="3532703" cy="2237290"/>
            </a:xfrm>
            <a:prstGeom prst="rect">
              <a:avLst/>
            </a:prstGeom>
            <a:noFill/>
          </p:spPr>
          <p:txBody>
            <a:bodyPr wrap="square" rtlCol="0">
              <a:prstTxWarp prst="textArchDown">
                <a:avLst/>
              </a:prstTxWarp>
              <a:spAutoFit/>
            </a:bodyPr>
            <a:lstStyle/>
            <a:p>
              <a:pPr marL="0" marR="0" lvl="0" indent="0" algn="ctr" defTabSz="913829"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000000"/>
                  </a:solidFill>
                  <a:effectLst/>
                  <a:uLnTx/>
                  <a:uFillTx/>
                  <a:latin typeface="Arial" pitchFamily="34" charset="0"/>
                  <a:cs typeface="Arial" pitchFamily="34" charset="0"/>
                </a:rPr>
                <a:t>Mobile and Social Talent Interactions</a:t>
              </a:r>
            </a:p>
          </p:txBody>
        </p:sp>
        <p:sp>
          <p:nvSpPr>
            <p:cNvPr id="63" name="Pie 62"/>
            <p:cNvSpPr/>
            <p:nvPr/>
          </p:nvSpPr>
          <p:spPr>
            <a:xfrm>
              <a:off x="2480995" y="1764301"/>
              <a:ext cx="4288536" cy="4288536"/>
            </a:xfrm>
            <a:prstGeom prst="pie">
              <a:avLst>
                <a:gd name="adj1" fmla="val 3240000"/>
                <a:gd name="adj2" fmla="val 7560000"/>
              </a:avLst>
            </a:prstGeom>
            <a:solidFill>
              <a:srgbClr val="FF9900">
                <a:alpha val="80000"/>
              </a:srgbClr>
            </a:solidFill>
            <a:ln>
              <a:noFill/>
            </a:ln>
            <a:effectLst>
              <a:outerShdw blurRad="40000" dist="23000" dir="5400000" rotWithShape="0">
                <a:srgbClr val="000000">
                  <a:alpha val="35000"/>
                </a:srgbClr>
              </a:outerShdw>
            </a:effectLst>
          </p:spPr>
        </p:sp>
        <p:sp>
          <p:nvSpPr>
            <p:cNvPr id="64" name="Pie 63"/>
            <p:cNvSpPr/>
            <p:nvPr/>
          </p:nvSpPr>
          <p:spPr>
            <a:xfrm>
              <a:off x="2373348" y="1704491"/>
              <a:ext cx="4288536" cy="4288536"/>
            </a:xfrm>
            <a:prstGeom prst="pie">
              <a:avLst>
                <a:gd name="adj1" fmla="val 7560000"/>
                <a:gd name="adj2" fmla="val 11880000"/>
              </a:avLst>
            </a:prstGeom>
            <a:solidFill>
              <a:srgbClr val="FF9900">
                <a:alpha val="80000"/>
              </a:srgbClr>
            </a:solidFill>
            <a:ln>
              <a:noFill/>
            </a:ln>
            <a:effectLst>
              <a:outerShdw blurRad="40000" dist="23000" dir="5400000" rotWithShape="0">
                <a:srgbClr val="000000">
                  <a:alpha val="35000"/>
                </a:srgbClr>
              </a:outerShdw>
            </a:effectLst>
          </p:spPr>
        </p:sp>
        <p:sp>
          <p:nvSpPr>
            <p:cNvPr id="65" name="Pie 10"/>
            <p:cNvSpPr/>
            <p:nvPr/>
          </p:nvSpPr>
          <p:spPr>
            <a:xfrm>
              <a:off x="2548207" y="3707203"/>
              <a:ext cx="1276350" cy="1021080"/>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11112" eaLnBrk="1" fontAlgn="auto" latinLnBrk="0" hangingPunct="1">
                <a:lnSpc>
                  <a:spcPct val="90000"/>
                </a:lnSpc>
                <a:spcBef>
                  <a:spcPct val="0"/>
                </a:spcBef>
                <a:spcAft>
                  <a:spcPct val="35000"/>
                </a:spcAft>
                <a:buClrTx/>
                <a:buSzTx/>
                <a:buFontTx/>
                <a:buNone/>
                <a:tabLst/>
                <a:defRPr/>
              </a:pPr>
              <a:r>
                <a:rPr kumimoji="0" lang="en-US" sz="1100" b="1" i="0" u="none" strike="noStrike" kern="0" cap="none" spc="0" normalizeH="0" baseline="0" noProof="0" dirty="0" smtClean="0">
                  <a:ln>
                    <a:noFill/>
                  </a:ln>
                  <a:solidFill>
                    <a:srgbClr val="FFFFFF"/>
                  </a:solidFill>
                  <a:effectLst/>
                  <a:uLnTx/>
                  <a:uFillTx/>
                  <a:latin typeface="Arial" pitchFamily="34" charset="0"/>
                  <a:cs typeface="Arial" pitchFamily="34" charset="0"/>
                </a:rPr>
                <a:t>Compensation &amp; Rewards</a:t>
              </a:r>
            </a:p>
          </p:txBody>
        </p:sp>
        <p:sp>
          <p:nvSpPr>
            <p:cNvPr id="66" name="Pie 65"/>
            <p:cNvSpPr/>
            <p:nvPr/>
          </p:nvSpPr>
          <p:spPr>
            <a:xfrm>
              <a:off x="2410107" y="1568842"/>
              <a:ext cx="4288536" cy="4288536"/>
            </a:xfrm>
            <a:prstGeom prst="pie">
              <a:avLst>
                <a:gd name="adj1" fmla="val 11880000"/>
                <a:gd name="adj2" fmla="val 16200000"/>
              </a:avLst>
            </a:prstGeom>
            <a:solidFill>
              <a:srgbClr val="FF9900">
                <a:alpha val="80000"/>
              </a:srgbClr>
            </a:solidFill>
            <a:ln>
              <a:noFill/>
            </a:ln>
            <a:effectLst>
              <a:outerShdw blurRad="40000" dist="23000" dir="5400000" rotWithShape="0">
                <a:srgbClr val="000000">
                  <a:alpha val="35000"/>
                </a:srgbClr>
              </a:outerShdw>
            </a:effectLst>
          </p:spPr>
        </p:sp>
        <p:sp>
          <p:nvSpPr>
            <p:cNvPr id="67" name="Pie 12"/>
            <p:cNvSpPr/>
            <p:nvPr/>
          </p:nvSpPr>
          <p:spPr>
            <a:xfrm>
              <a:off x="3082999" y="2225176"/>
              <a:ext cx="1378458" cy="918972"/>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11112" eaLnBrk="1" fontAlgn="auto" latinLnBrk="0" hangingPunct="1">
                <a:lnSpc>
                  <a:spcPct val="90000"/>
                </a:lnSpc>
                <a:spcBef>
                  <a:spcPct val="0"/>
                </a:spcBef>
                <a:spcAft>
                  <a:spcPct val="35000"/>
                </a:spcAft>
                <a:buClrTx/>
                <a:buSzTx/>
                <a:buFontTx/>
                <a:buNone/>
                <a:tabLst/>
                <a:defRPr/>
              </a:pPr>
              <a:r>
                <a:rPr kumimoji="0" lang="en-US" sz="1100" b="1" i="0" u="none" strike="noStrike" kern="0" cap="none" spc="0" normalizeH="0" baseline="0" noProof="0" dirty="0" smtClean="0">
                  <a:ln>
                    <a:noFill/>
                  </a:ln>
                  <a:solidFill>
                    <a:srgbClr val="FFFFFF"/>
                  </a:solidFill>
                  <a:effectLst/>
                  <a:uLnTx/>
                  <a:uFillTx/>
                  <a:latin typeface="Arial" pitchFamily="34" charset="0"/>
                  <a:cs typeface="Arial" pitchFamily="34" charset="0"/>
                </a:rPr>
                <a:t>Recruiting &amp; Onboarding </a:t>
              </a:r>
            </a:p>
          </p:txBody>
        </p:sp>
        <p:sp>
          <p:nvSpPr>
            <p:cNvPr id="68" name="Circular Arrow 67"/>
            <p:cNvSpPr/>
            <p:nvPr/>
          </p:nvSpPr>
          <p:spPr>
            <a:xfrm>
              <a:off x="2212744" y="1520539"/>
              <a:ext cx="4819497" cy="4819497"/>
            </a:xfrm>
            <a:prstGeom prst="circularArrow">
              <a:avLst>
                <a:gd name="adj1" fmla="val 5085"/>
                <a:gd name="adj2" fmla="val 327528"/>
                <a:gd name="adj3" fmla="val 7232777"/>
                <a:gd name="adj4" fmla="val 3239695"/>
                <a:gd name="adj5" fmla="val 5932"/>
              </a:avLst>
            </a:prstGeom>
            <a:gradFill flip="none" rotWithShape="1">
              <a:gsLst>
                <a:gs pos="68000">
                  <a:srgbClr val="FFFFFF">
                    <a:alpha val="56000"/>
                  </a:srgbClr>
                </a:gs>
                <a:gs pos="100000">
                  <a:srgbClr val="FFFFFF">
                    <a:alpha val="0"/>
                  </a:srgbClr>
                </a:gs>
              </a:gsLst>
              <a:lin ang="0" scaled="1"/>
              <a:tileRect/>
            </a:gradFill>
            <a:ln>
              <a:noFill/>
            </a:ln>
            <a:effectLst>
              <a:outerShdw blurRad="40000" dist="23000" dir="5400000" rotWithShape="0">
                <a:srgbClr val="000000">
                  <a:alpha val="35000"/>
                </a:srgbClr>
              </a:outerShdw>
            </a:effectLst>
          </p:spPr>
        </p:sp>
        <p:sp>
          <p:nvSpPr>
            <p:cNvPr id="69" name="Circular Arrow 68"/>
            <p:cNvSpPr/>
            <p:nvPr/>
          </p:nvSpPr>
          <p:spPr>
            <a:xfrm>
              <a:off x="2083171" y="1428353"/>
              <a:ext cx="4819497" cy="4819497"/>
            </a:xfrm>
            <a:prstGeom prst="circularArrow">
              <a:avLst>
                <a:gd name="adj1" fmla="val 5085"/>
                <a:gd name="adj2" fmla="val 327528"/>
                <a:gd name="adj3" fmla="val 11552519"/>
                <a:gd name="adj4" fmla="val 7559718"/>
                <a:gd name="adj5" fmla="val 5932"/>
              </a:avLst>
            </a:prstGeom>
            <a:gradFill flip="none" rotWithShape="1">
              <a:gsLst>
                <a:gs pos="68000">
                  <a:srgbClr val="FFFFFF">
                    <a:alpha val="56000"/>
                  </a:srgbClr>
                </a:gs>
                <a:gs pos="100000">
                  <a:srgbClr val="FFFFFF">
                    <a:alpha val="0"/>
                  </a:srgbClr>
                </a:gs>
              </a:gsLst>
              <a:lin ang="5400000" scaled="1"/>
              <a:tileRect/>
            </a:gradFill>
            <a:ln>
              <a:noFill/>
            </a:ln>
            <a:effectLst>
              <a:outerShdw blurRad="40000" dist="23000" dir="5400000" rotWithShape="0">
                <a:srgbClr val="000000">
                  <a:alpha val="35000"/>
                </a:srgbClr>
              </a:outerShdw>
            </a:effectLst>
          </p:spPr>
        </p:sp>
        <p:sp>
          <p:nvSpPr>
            <p:cNvPr id="70" name="Circular Arrow 69"/>
            <p:cNvSpPr/>
            <p:nvPr/>
          </p:nvSpPr>
          <p:spPr>
            <a:xfrm>
              <a:off x="2152702" y="1303272"/>
              <a:ext cx="4819497" cy="4819497"/>
            </a:xfrm>
            <a:prstGeom prst="circularArrow">
              <a:avLst>
                <a:gd name="adj1" fmla="val 5085"/>
                <a:gd name="adj2" fmla="val 327528"/>
                <a:gd name="adj3" fmla="val 15872148"/>
                <a:gd name="adj4" fmla="val 11880111"/>
                <a:gd name="adj5" fmla="val 5932"/>
              </a:avLst>
            </a:prstGeom>
            <a:gradFill flip="none" rotWithShape="1">
              <a:gsLst>
                <a:gs pos="68000">
                  <a:srgbClr val="FFFFFF">
                    <a:alpha val="56000"/>
                  </a:srgbClr>
                </a:gs>
                <a:gs pos="100000">
                  <a:srgbClr val="FFFFFF">
                    <a:alpha val="0"/>
                  </a:srgbClr>
                </a:gs>
              </a:gsLst>
              <a:lin ang="5400000" scaled="1"/>
              <a:tileRect/>
            </a:gradFill>
            <a:ln>
              <a:noFill/>
            </a:ln>
            <a:effectLst>
              <a:outerShdw blurRad="40000" dist="23000" dir="5400000" rotWithShape="0">
                <a:srgbClr val="000000">
                  <a:alpha val="35000"/>
                </a:srgbClr>
              </a:outerShdw>
            </a:effectLst>
          </p:spPr>
        </p:sp>
        <p:grpSp>
          <p:nvGrpSpPr>
            <p:cNvPr id="71" name="Group 47"/>
            <p:cNvGrpSpPr/>
            <p:nvPr/>
          </p:nvGrpSpPr>
          <p:grpSpPr>
            <a:xfrm flipH="1">
              <a:off x="2523956" y="1568842"/>
              <a:ext cx="4346583" cy="4402897"/>
              <a:chOff x="2352056" y="1568842"/>
              <a:chExt cx="4346583" cy="4402897"/>
            </a:xfrm>
          </p:grpSpPr>
          <p:sp>
            <p:nvSpPr>
              <p:cNvPr id="79" name="Pie 78"/>
              <p:cNvSpPr/>
              <p:nvPr/>
            </p:nvSpPr>
            <p:spPr>
              <a:xfrm>
                <a:off x="2352056" y="1683203"/>
                <a:ext cx="4288536" cy="4288536"/>
              </a:xfrm>
              <a:prstGeom prst="pie">
                <a:avLst>
                  <a:gd name="adj1" fmla="val 7560000"/>
                  <a:gd name="adj2" fmla="val 11880000"/>
                </a:avLst>
              </a:prstGeom>
              <a:solidFill>
                <a:srgbClr val="FF9900">
                  <a:alpha val="80000"/>
                </a:srgbClr>
              </a:solidFill>
              <a:ln>
                <a:noFill/>
              </a:ln>
              <a:effectLst>
                <a:outerShdw blurRad="40000" dist="23000" dir="5400000" rotWithShape="0">
                  <a:srgbClr val="000000">
                    <a:alpha val="35000"/>
                  </a:srgbClr>
                </a:outerShdw>
              </a:effectLst>
            </p:spPr>
          </p:sp>
          <p:sp>
            <p:nvSpPr>
              <p:cNvPr id="80" name="Pie 79"/>
              <p:cNvSpPr/>
              <p:nvPr/>
            </p:nvSpPr>
            <p:spPr>
              <a:xfrm>
                <a:off x="2410103" y="1568842"/>
                <a:ext cx="4288536" cy="4288536"/>
              </a:xfrm>
              <a:prstGeom prst="pie">
                <a:avLst>
                  <a:gd name="adj1" fmla="val 11880000"/>
                  <a:gd name="adj2" fmla="val 16200000"/>
                </a:avLst>
              </a:prstGeom>
              <a:solidFill>
                <a:srgbClr val="FF9900">
                  <a:alpha val="80000"/>
                </a:srgbClr>
              </a:solidFill>
              <a:ln>
                <a:noFill/>
              </a:ln>
              <a:effectLst>
                <a:outerShdw blurRad="40000" dist="23000" dir="5400000" rotWithShape="0">
                  <a:srgbClr val="000000">
                    <a:alpha val="35000"/>
                  </a:srgbClr>
                </a:outerShdw>
              </a:effectLst>
            </p:spPr>
          </p:sp>
        </p:grpSp>
        <p:sp>
          <p:nvSpPr>
            <p:cNvPr id="72" name="Circular Arrow 71"/>
            <p:cNvSpPr/>
            <p:nvPr/>
          </p:nvSpPr>
          <p:spPr>
            <a:xfrm>
              <a:off x="2283544" y="1314030"/>
              <a:ext cx="4819497" cy="4819497"/>
            </a:xfrm>
            <a:prstGeom prst="circularArrow">
              <a:avLst>
                <a:gd name="adj1" fmla="val 5085"/>
                <a:gd name="adj2" fmla="val 327528"/>
                <a:gd name="adj3" fmla="val 20192361"/>
                <a:gd name="adj4" fmla="val 16200324"/>
                <a:gd name="adj5" fmla="val 5932"/>
              </a:avLst>
            </a:prstGeom>
            <a:gradFill flip="none" rotWithShape="1">
              <a:gsLst>
                <a:gs pos="68000">
                  <a:srgbClr val="FFFFFF">
                    <a:alpha val="56000"/>
                  </a:srgbClr>
                </a:gs>
                <a:gs pos="100000">
                  <a:srgbClr val="FFFFFF">
                    <a:alpha val="0"/>
                  </a:srgbClr>
                </a:gs>
              </a:gsLst>
              <a:lin ang="10800000" scaled="1"/>
              <a:tileRect/>
            </a:gradFill>
            <a:ln>
              <a:noFill/>
            </a:ln>
            <a:effectLst>
              <a:outerShdw blurRad="40000" dist="23000" dir="5400000" rotWithShape="0">
                <a:srgbClr val="000000">
                  <a:alpha val="35000"/>
                </a:srgbClr>
              </a:outerShdw>
            </a:effectLst>
          </p:spPr>
        </p:sp>
        <p:sp>
          <p:nvSpPr>
            <p:cNvPr id="73" name="Circular Arrow 72"/>
            <p:cNvSpPr/>
            <p:nvPr/>
          </p:nvSpPr>
          <p:spPr>
            <a:xfrm>
              <a:off x="2284628" y="1427941"/>
              <a:ext cx="4819497" cy="4819497"/>
            </a:xfrm>
            <a:prstGeom prst="circularArrow">
              <a:avLst>
                <a:gd name="adj1" fmla="val 5085"/>
                <a:gd name="adj2" fmla="val 327528"/>
                <a:gd name="adj3" fmla="val 2912753"/>
                <a:gd name="adj4" fmla="val 20519953"/>
                <a:gd name="adj5" fmla="val 5932"/>
              </a:avLst>
            </a:prstGeom>
            <a:gradFill flip="none" rotWithShape="1">
              <a:gsLst>
                <a:gs pos="68000">
                  <a:srgbClr val="FFFFFF">
                    <a:alpha val="56000"/>
                  </a:srgbClr>
                </a:gs>
                <a:gs pos="100000">
                  <a:srgbClr val="FFFFFF">
                    <a:alpha val="0"/>
                  </a:srgbClr>
                </a:gs>
              </a:gsLst>
              <a:lin ang="16200000" scaled="1"/>
              <a:tileRect/>
            </a:gradFill>
            <a:ln>
              <a:noFill/>
            </a:ln>
            <a:effectLst>
              <a:outerShdw blurRad="40000" dist="23000" dir="5400000" rotWithShape="0">
                <a:srgbClr val="000000">
                  <a:alpha val="35000"/>
                </a:srgbClr>
              </a:outerShdw>
            </a:effectLst>
          </p:spPr>
        </p:sp>
        <p:sp>
          <p:nvSpPr>
            <p:cNvPr id="74" name="Oval 73"/>
            <p:cNvSpPr/>
            <p:nvPr/>
          </p:nvSpPr>
          <p:spPr bwMode="gray">
            <a:xfrm>
              <a:off x="3832704" y="3044417"/>
              <a:ext cx="1560796" cy="1590244"/>
            </a:xfrm>
            <a:prstGeom prst="ellipse">
              <a:avLst/>
            </a:prstGeom>
            <a:solidFill>
              <a:srgbClr val="92D050"/>
            </a:solidFill>
            <a:ln w="50800" algn="ctr">
              <a:solidFill>
                <a:srgbClr val="FFFFFF">
                  <a:alpha val="59000"/>
                </a:srgbClr>
              </a:solidFill>
              <a:miter lim="800000"/>
              <a:headEnd/>
              <a:tailEnd/>
            </a:ln>
          </p:spPr>
          <p:txBody>
            <a:bodyPr lIns="90000" tIns="72000" rIns="90000" bIns="72000" anchor="ctr"/>
            <a:lstStyle/>
            <a:p>
              <a:pPr marL="184127" marR="0" lvl="0" indent="-184127" algn="ctr" defTabSz="913829" eaLnBrk="1" fontAlgn="auto" latinLnBrk="0" hangingPunct="1">
                <a:lnSpc>
                  <a:spcPct val="100000"/>
                </a:lnSpc>
                <a:spcBef>
                  <a:spcPct val="50000"/>
                </a:spcBef>
                <a:spcAft>
                  <a:spcPts val="0"/>
                </a:spcAft>
                <a:buClr>
                  <a:srgbClr val="F0AB00"/>
                </a:buClr>
                <a:buSzPct val="80000"/>
                <a:buFontTx/>
                <a:buNone/>
                <a:tabLst/>
                <a:defRPr/>
              </a:pPr>
              <a:endParaRPr kumimoji="0" lang="en-US" sz="1000" b="0"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endParaRPr>
            </a:p>
          </p:txBody>
        </p:sp>
        <p:sp>
          <p:nvSpPr>
            <p:cNvPr id="75" name="Pie 4"/>
            <p:cNvSpPr/>
            <p:nvPr/>
          </p:nvSpPr>
          <p:spPr>
            <a:xfrm>
              <a:off x="4821571" y="2225176"/>
              <a:ext cx="1378458" cy="918972"/>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11112" eaLnBrk="1" fontAlgn="auto" latinLnBrk="0" hangingPunct="1">
                <a:lnSpc>
                  <a:spcPct val="90000"/>
                </a:lnSpc>
                <a:spcBef>
                  <a:spcPct val="0"/>
                </a:spcBef>
                <a:spcAft>
                  <a:spcPct val="35000"/>
                </a:spcAft>
                <a:buClrTx/>
                <a:buSzTx/>
                <a:buFontTx/>
                <a:buNone/>
                <a:tabLst/>
                <a:defRPr/>
              </a:pPr>
              <a:r>
                <a:rPr kumimoji="0" lang="en-US" sz="1100" b="1" i="0" u="none" strike="noStrike" kern="0" cap="none" spc="0" normalizeH="0" baseline="0" noProof="0" dirty="0" smtClean="0">
                  <a:ln>
                    <a:noFill/>
                  </a:ln>
                  <a:solidFill>
                    <a:srgbClr val="FFFFFF"/>
                  </a:solidFill>
                  <a:effectLst/>
                  <a:uLnTx/>
                  <a:uFillTx/>
                  <a:latin typeface="Arial" pitchFamily="34" charset="0"/>
                  <a:cs typeface="Arial" pitchFamily="34" charset="0"/>
                </a:rPr>
                <a:t>Learning </a:t>
              </a:r>
            </a:p>
          </p:txBody>
        </p:sp>
        <p:sp>
          <p:nvSpPr>
            <p:cNvPr id="76" name="Pie 6"/>
            <p:cNvSpPr/>
            <p:nvPr/>
          </p:nvSpPr>
          <p:spPr>
            <a:xfrm>
              <a:off x="5329375" y="3707203"/>
              <a:ext cx="1276350" cy="1021080"/>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11112" eaLnBrk="1" fontAlgn="auto" latinLnBrk="0" hangingPunct="1">
                <a:lnSpc>
                  <a:spcPct val="90000"/>
                </a:lnSpc>
                <a:spcBef>
                  <a:spcPct val="0"/>
                </a:spcBef>
                <a:spcAft>
                  <a:spcPct val="35000"/>
                </a:spcAft>
                <a:buClrTx/>
                <a:buSzTx/>
                <a:buFontTx/>
                <a:buNone/>
                <a:tabLst/>
                <a:defRPr/>
              </a:pPr>
              <a:r>
                <a:rPr kumimoji="0" lang="en-US" sz="1000" b="1" i="0" u="none" strike="noStrike" kern="0" cap="none" spc="0" normalizeH="0" baseline="0" noProof="0" dirty="0" smtClean="0">
                  <a:ln>
                    <a:noFill/>
                  </a:ln>
                  <a:solidFill>
                    <a:srgbClr val="FFFFFF"/>
                  </a:solidFill>
                  <a:effectLst/>
                  <a:uLnTx/>
                  <a:uFillTx/>
                  <a:latin typeface="Arial" pitchFamily="34" charset="0"/>
                  <a:cs typeface="Arial" pitchFamily="34" charset="0"/>
                </a:rPr>
                <a:t> </a:t>
              </a:r>
              <a:r>
                <a:rPr kumimoji="0" lang="en-US" sz="1100" b="1" i="0" u="none" strike="noStrike" kern="0" cap="none" spc="0" normalizeH="0" baseline="0" noProof="0" dirty="0" smtClean="0">
                  <a:ln>
                    <a:noFill/>
                  </a:ln>
                  <a:solidFill>
                    <a:srgbClr val="FFFFFF"/>
                  </a:solidFill>
                  <a:effectLst/>
                  <a:uLnTx/>
                  <a:uFillTx/>
                  <a:latin typeface="Arial" pitchFamily="34" charset="0"/>
                  <a:cs typeface="Arial" pitchFamily="34" charset="0"/>
                </a:rPr>
                <a:t>Performance &amp; Goals </a:t>
              </a:r>
            </a:p>
          </p:txBody>
        </p:sp>
        <p:sp>
          <p:nvSpPr>
            <p:cNvPr id="77" name="TextBox 76"/>
            <p:cNvSpPr txBox="1"/>
            <p:nvPr/>
          </p:nvSpPr>
          <p:spPr>
            <a:xfrm>
              <a:off x="3890042" y="3593352"/>
              <a:ext cx="1439333" cy="593040"/>
            </a:xfrm>
            <a:prstGeom prst="rect">
              <a:avLst/>
            </a:prstGeom>
            <a:noFill/>
          </p:spPr>
          <p:txBody>
            <a:bodyPr wrap="none">
              <a:spAutoFit/>
            </a:bodyPr>
            <a:lstStyle/>
            <a:p>
              <a:pPr marL="157143" marR="0" lvl="0" indent="-157143" algn="ctr" defTabSz="913829" eaLnBrk="1" fontAlgn="auto" latinLnBrk="0" hangingPunct="1">
                <a:lnSpc>
                  <a:spcPct val="100000"/>
                </a:lnSpc>
                <a:spcBef>
                  <a:spcPts val="0"/>
                </a:spcBef>
                <a:spcAft>
                  <a:spcPts val="0"/>
                </a:spcAft>
                <a:buClr>
                  <a:srgbClr val="F0AB00"/>
                </a:buClr>
                <a:buSzPct val="80000"/>
                <a:buFontTx/>
                <a:buNone/>
                <a:tabLst/>
                <a:defRPr/>
              </a:pPr>
              <a:r>
                <a:rPr kumimoji="0" lang="en-US" sz="1200" b="1" i="0" u="none" strike="noStrike" kern="0" cap="none" spc="0" normalizeH="0" baseline="0" noProof="0" dirty="0" smtClean="0">
                  <a:ln>
                    <a:noFill/>
                  </a:ln>
                  <a:solidFill>
                    <a:srgbClr val="000000"/>
                  </a:solidFill>
                  <a:effectLst/>
                  <a:uLnTx/>
                  <a:uFillTx/>
                  <a:latin typeface="Arial" pitchFamily="34" charset="0"/>
                  <a:ea typeface="Arial Unicode MS" pitchFamily="34" charset="-128"/>
                  <a:cs typeface="Arial" pitchFamily="34" charset="0"/>
                </a:rPr>
                <a:t>Skills </a:t>
              </a:r>
              <a:r>
                <a:rPr kumimoji="0" lang="en-US" sz="1200" b="1"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rPr>
                <a:t>and </a:t>
              </a:r>
            </a:p>
            <a:p>
              <a:pPr marL="157143" marR="0" lvl="0" indent="-157143" algn="ctr" defTabSz="913829" eaLnBrk="1" fontAlgn="auto" latinLnBrk="0" hangingPunct="1">
                <a:lnSpc>
                  <a:spcPct val="100000"/>
                </a:lnSpc>
                <a:spcBef>
                  <a:spcPts val="0"/>
                </a:spcBef>
                <a:spcAft>
                  <a:spcPts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pitchFamily="34" charset="0"/>
                  <a:ea typeface="Arial Unicode MS" pitchFamily="34" charset="-128"/>
                  <a:cs typeface="Arial" pitchFamily="34" charset="0"/>
                </a:rPr>
                <a:t>Competencies</a:t>
              </a:r>
            </a:p>
          </p:txBody>
        </p:sp>
        <p:sp>
          <p:nvSpPr>
            <p:cNvPr id="78" name="Pie 8"/>
            <p:cNvSpPr/>
            <p:nvPr/>
          </p:nvSpPr>
          <p:spPr>
            <a:xfrm>
              <a:off x="3847021" y="4679779"/>
              <a:ext cx="1482353" cy="1123188"/>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11112" eaLnBrk="1" fontAlgn="auto" latinLnBrk="0" hangingPunct="1">
                <a:lnSpc>
                  <a:spcPct val="90000"/>
                </a:lnSpc>
                <a:spcBef>
                  <a:spcPct val="0"/>
                </a:spcBef>
                <a:spcAft>
                  <a:spcPct val="35000"/>
                </a:spcAft>
                <a:buClrTx/>
                <a:buSzTx/>
                <a:buFontTx/>
                <a:buNone/>
                <a:tabLst/>
                <a:defRPr/>
              </a:pPr>
              <a:r>
                <a:rPr kumimoji="0" lang="en-US" sz="1100" b="1" i="0" u="none" strike="noStrike" kern="0" cap="none" spc="0" normalizeH="0" baseline="0" noProof="0" dirty="0" smtClean="0">
                  <a:ln>
                    <a:noFill/>
                  </a:ln>
                  <a:solidFill>
                    <a:srgbClr val="F3901D">
                      <a:lumMod val="75000"/>
                    </a:srgbClr>
                  </a:solidFill>
                  <a:effectLst/>
                  <a:uLnTx/>
                  <a:uFillTx/>
                  <a:latin typeface="Arial" pitchFamily="34" charset="0"/>
                  <a:cs typeface="Arial" pitchFamily="34" charset="0"/>
                </a:rPr>
                <a:t> </a:t>
              </a:r>
              <a:r>
                <a:rPr kumimoji="0" lang="en-US" sz="1100" b="1" i="0" u="none" strike="noStrike" kern="0" cap="none" spc="0" normalizeH="0" baseline="0" noProof="0" dirty="0" smtClean="0">
                  <a:ln>
                    <a:noFill/>
                  </a:ln>
                  <a:solidFill>
                    <a:srgbClr val="FFFFFF"/>
                  </a:solidFill>
                  <a:effectLst/>
                  <a:uLnTx/>
                  <a:uFillTx/>
                  <a:latin typeface="Arial" pitchFamily="34" charset="0"/>
                  <a:cs typeface="Arial" pitchFamily="34" charset="0"/>
                </a:rPr>
                <a:t>Succession &amp; Development</a:t>
              </a:r>
            </a:p>
          </p:txBody>
        </p:sp>
      </p:grpSp>
    </p:spTree>
    <p:extLst>
      <p:ext uri="{BB962C8B-B14F-4D97-AF65-F5344CB8AC3E}">
        <p14:creationId xmlns:p14="http://schemas.microsoft.com/office/powerpoint/2010/main" val="29688151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circle(out)">
                                      <p:cBhvr>
                                        <p:cTn id="7"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p:cNvGrpSpPr/>
          <p:nvPr/>
        </p:nvGrpSpPr>
        <p:grpSpPr>
          <a:xfrm>
            <a:off x="-1078683" y="1584949"/>
            <a:ext cx="7408102" cy="4570444"/>
            <a:chOff x="89323" y="1489433"/>
            <a:chExt cx="7408102" cy="4570444"/>
          </a:xfrm>
        </p:grpSpPr>
        <p:grpSp>
          <p:nvGrpSpPr>
            <p:cNvPr id="54" name="Group 53"/>
            <p:cNvGrpSpPr/>
            <p:nvPr/>
          </p:nvGrpSpPr>
          <p:grpSpPr>
            <a:xfrm>
              <a:off x="89323" y="1489433"/>
              <a:ext cx="7408102" cy="4570444"/>
              <a:chOff x="1578539" y="1152122"/>
              <a:chExt cx="8276176" cy="5106004"/>
            </a:xfrm>
          </p:grpSpPr>
          <p:sp>
            <p:nvSpPr>
              <p:cNvPr id="56" name="Pentagon 55"/>
              <p:cNvSpPr/>
              <p:nvPr/>
            </p:nvSpPr>
            <p:spPr>
              <a:xfrm rot="5400000">
                <a:off x="2629297" y="4213191"/>
                <a:ext cx="2259175" cy="1830692"/>
              </a:xfrm>
              <a:prstGeom prst="homePlate">
                <a:avLst>
                  <a:gd name="adj" fmla="val 14861"/>
                </a:avLst>
              </a:prstGeom>
              <a:gradFill flip="none" rotWithShape="1">
                <a:gsLst>
                  <a:gs pos="0">
                    <a:schemeClr val="tx2">
                      <a:lumMod val="60000"/>
                      <a:lumOff val="40000"/>
                    </a:schemeClr>
                  </a:gs>
                  <a:gs pos="53000">
                    <a:schemeClr val="tx2"/>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rgbClr val="FFFFFF"/>
                  </a:solidFill>
                  <a:latin typeface="Arial" pitchFamily="34" charset="0"/>
                  <a:cs typeface="Arial" pitchFamily="34" charset="0"/>
                </a:endParaRPr>
              </a:p>
            </p:txBody>
          </p:sp>
          <p:sp>
            <p:nvSpPr>
              <p:cNvPr id="57" name="Pentagon 56"/>
              <p:cNvSpPr/>
              <p:nvPr/>
            </p:nvSpPr>
            <p:spPr>
              <a:xfrm rot="5400000">
                <a:off x="4577598" y="4213193"/>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rgbClr val="FFFFFF"/>
                  </a:solidFill>
                  <a:latin typeface="Arial" pitchFamily="34" charset="0"/>
                  <a:cs typeface="Arial" pitchFamily="34" charset="0"/>
                </a:endParaRPr>
              </a:p>
            </p:txBody>
          </p:sp>
          <p:sp>
            <p:nvSpPr>
              <p:cNvPr id="58" name="Pentagon 57"/>
              <p:cNvSpPr/>
              <p:nvPr/>
            </p:nvSpPr>
            <p:spPr>
              <a:xfrm rot="5400000">
                <a:off x="653144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rgbClr val="FFFFFF"/>
                  </a:solidFill>
                  <a:latin typeface="Arial" pitchFamily="34" charset="0"/>
                  <a:cs typeface="Arial" pitchFamily="34" charset="0"/>
                </a:endParaRPr>
              </a:p>
            </p:txBody>
          </p:sp>
          <p:sp>
            <p:nvSpPr>
              <p:cNvPr id="59" name="Rectangle 58"/>
              <p:cNvSpPr/>
              <p:nvPr/>
            </p:nvSpPr>
            <p:spPr>
              <a:xfrm>
                <a:off x="3346414" y="5629613"/>
                <a:ext cx="1170126" cy="369332"/>
              </a:xfrm>
              <a:prstGeom prst="rect">
                <a:avLst/>
              </a:prstGeom>
            </p:spPr>
            <p:txBody>
              <a:bodyPr wrap="square" lIns="121954" tIns="60977" rIns="121954" bIns="60977">
                <a:spAutoFit/>
              </a:bodyPr>
              <a:lstStyle/>
              <a:p>
                <a:r>
                  <a:rPr lang="en-US" sz="1400" b="1" dirty="0">
                    <a:solidFill>
                      <a:srgbClr val="FFFFFF"/>
                    </a:solidFill>
                    <a:latin typeface="Arial" pitchFamily="34" charset="0"/>
                    <a:cs typeface="Arial" pitchFamily="34" charset="0"/>
                  </a:rPr>
                  <a:t>Content</a:t>
                </a:r>
              </a:p>
            </p:txBody>
          </p:sp>
          <p:sp>
            <p:nvSpPr>
              <p:cNvPr id="60" name="Rectangle 59"/>
              <p:cNvSpPr/>
              <p:nvPr/>
            </p:nvSpPr>
            <p:spPr>
              <a:xfrm>
                <a:off x="5268573" y="5638079"/>
                <a:ext cx="1372205" cy="369332"/>
              </a:xfrm>
              <a:prstGeom prst="rect">
                <a:avLst/>
              </a:prstGeom>
            </p:spPr>
            <p:txBody>
              <a:bodyPr wrap="square" lIns="121954" tIns="60977" rIns="121954" bIns="60977">
                <a:spAutoFit/>
              </a:bodyPr>
              <a:lstStyle/>
              <a:p>
                <a:r>
                  <a:rPr lang="en-US" sz="1400" b="1" dirty="0">
                    <a:solidFill>
                      <a:srgbClr val="FFFFFF"/>
                    </a:solidFill>
                    <a:latin typeface="Arial" pitchFamily="34" charset="0"/>
                    <a:cs typeface="Arial" pitchFamily="34" charset="0"/>
                  </a:rPr>
                  <a:t>Integration</a:t>
                </a:r>
              </a:p>
            </p:txBody>
          </p:sp>
          <p:pic>
            <p:nvPicPr>
              <p:cNvPr id="65" name="Picture 64" descr="Icons-0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04364" y="5596753"/>
                <a:ext cx="487770" cy="436671"/>
              </a:xfrm>
              <a:prstGeom prst="rect">
                <a:avLst/>
              </a:prstGeom>
            </p:spPr>
          </p:pic>
          <p:sp>
            <p:nvSpPr>
              <p:cNvPr id="66" name="Rectangle 65"/>
              <p:cNvSpPr/>
              <p:nvPr/>
            </p:nvSpPr>
            <p:spPr>
              <a:xfrm>
                <a:off x="6980757" y="5638079"/>
                <a:ext cx="1595624" cy="369332"/>
              </a:xfrm>
              <a:prstGeom prst="rect">
                <a:avLst/>
              </a:prstGeom>
            </p:spPr>
            <p:txBody>
              <a:bodyPr wrap="square" lIns="121954" tIns="60977" rIns="121954" bIns="60977">
                <a:spAutoFit/>
              </a:bodyPr>
              <a:lstStyle/>
              <a:p>
                <a:pPr algn="ctr"/>
                <a:r>
                  <a:rPr lang="en-US" sz="1400" b="1" dirty="0">
                    <a:solidFill>
                      <a:srgbClr val="FFFFFF"/>
                    </a:solidFill>
                    <a:latin typeface="Arial" pitchFamily="34" charset="0"/>
                    <a:cs typeface="Arial" pitchFamily="34" charset="0"/>
                  </a:rPr>
                  <a:t>Extensibility</a:t>
                </a:r>
              </a:p>
            </p:txBody>
          </p:sp>
          <p:pic>
            <p:nvPicPr>
              <p:cNvPr id="67" name="Picture 66" descr="Icons-0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5139" y="5590671"/>
                <a:ext cx="487770" cy="436671"/>
              </a:xfrm>
              <a:prstGeom prst="rect">
                <a:avLst/>
              </a:prstGeom>
            </p:spPr>
          </p:pic>
          <p:pic>
            <p:nvPicPr>
              <p:cNvPr id="68" name="Picture 2" descr="\\psf\Home\Graphic Tank\SAP_Cloud_lg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539" y="1152122"/>
                <a:ext cx="8276176" cy="4635097"/>
              </a:xfrm>
              <a:prstGeom prst="rect">
                <a:avLst/>
              </a:prstGeom>
              <a:noFill/>
              <a:extLst>
                <a:ext uri="{909E8E84-426E-40DD-AFC4-6F175D3DCCD1}">
                  <a14:hiddenFill xmlns:a14="http://schemas.microsoft.com/office/drawing/2010/main">
                    <a:solidFill>
                      <a:srgbClr val="FFFFFF"/>
                    </a:solidFill>
                  </a14:hiddenFill>
                </a:ext>
              </a:extLst>
            </p:spPr>
          </p:pic>
          <p:sp>
            <p:nvSpPr>
              <p:cNvPr id="69" name="Oval 68"/>
              <p:cNvSpPr>
                <a:spLocks noChangeAspect="1"/>
              </p:cNvSpPr>
              <p:nvPr/>
            </p:nvSpPr>
            <p:spPr>
              <a:xfrm>
                <a:off x="4449068" y="2305223"/>
                <a:ext cx="1270080" cy="10898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rgbClr val="FFFFFF"/>
                    </a:solidFill>
                    <a:latin typeface="Arial" pitchFamily="34" charset="0"/>
                    <a:cs typeface="Arial" pitchFamily="34" charset="0"/>
                  </a:rPr>
                  <a:t>Recruiting</a:t>
                </a:r>
              </a:p>
            </p:txBody>
          </p:sp>
          <p:sp>
            <p:nvSpPr>
              <p:cNvPr id="70" name="Oval 69"/>
              <p:cNvSpPr/>
              <p:nvPr/>
            </p:nvSpPr>
            <p:spPr>
              <a:xfrm>
                <a:off x="5313033" y="2870787"/>
                <a:ext cx="1623964" cy="1378792"/>
              </a:xfrm>
              <a:prstGeom prst="ellipse">
                <a:avLst/>
              </a:prstGeom>
              <a:gradFill>
                <a:gsLst>
                  <a:gs pos="0">
                    <a:srgbClr val="1295D2">
                      <a:alpha val="44000"/>
                      <a:lumMod val="80000"/>
                    </a:srgbClr>
                  </a:gs>
                  <a:gs pos="100000">
                    <a:srgbClr val="006CAE">
                      <a:alpha val="66000"/>
                    </a:srgbClr>
                  </a:gs>
                </a:gsLst>
                <a:path path="circle">
                  <a:fillToRect l="50000" t="50000" r="50000" b="50000"/>
                </a:path>
              </a:gradFill>
              <a:ln w="15875">
                <a:noFill/>
              </a:ln>
            </p:spPr>
            <p:txBody>
              <a:bodyPr wrap="none" lIns="0" tIns="0" rIns="0" bIns="0" anchor="ctr" anchorCtr="0">
                <a:noAutofit/>
              </a:bodyPr>
              <a:lstStyle/>
              <a:p>
                <a:pPr algn="ctr"/>
                <a:r>
                  <a:rPr lang="en-US" sz="2000" b="1" dirty="0">
                    <a:solidFill>
                      <a:srgbClr val="FFFFFF"/>
                    </a:solidFill>
                    <a:latin typeface="Arial" pitchFamily="34" charset="0"/>
                    <a:cs typeface="Arial" pitchFamily="34" charset="0"/>
                  </a:rPr>
                  <a:t>Core</a:t>
                </a:r>
                <a:br>
                  <a:rPr lang="en-US" sz="2000" b="1" dirty="0">
                    <a:solidFill>
                      <a:srgbClr val="FFFFFF"/>
                    </a:solidFill>
                    <a:latin typeface="Arial" pitchFamily="34" charset="0"/>
                    <a:cs typeface="Arial" pitchFamily="34" charset="0"/>
                  </a:rPr>
                </a:br>
                <a:r>
                  <a:rPr lang="en-US" sz="2000" b="1" dirty="0">
                    <a:solidFill>
                      <a:srgbClr val="FFFFFF"/>
                    </a:solidFill>
                    <a:latin typeface="Arial" pitchFamily="34" charset="0"/>
                    <a:cs typeface="Arial" pitchFamily="34" charset="0"/>
                  </a:rPr>
                  <a:t>HR</a:t>
                </a:r>
              </a:p>
            </p:txBody>
          </p:sp>
          <p:sp>
            <p:nvSpPr>
              <p:cNvPr id="71" name="Oval 70"/>
              <p:cNvSpPr>
                <a:spLocks noChangeAspect="1"/>
              </p:cNvSpPr>
              <p:nvPr/>
            </p:nvSpPr>
            <p:spPr>
              <a:xfrm>
                <a:off x="3438744" y="259936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rgbClr val="FFFFFF"/>
                    </a:solidFill>
                    <a:latin typeface="Arial" pitchFamily="34" charset="0"/>
                    <a:cs typeface="Arial" pitchFamily="34" charset="0"/>
                  </a:rPr>
                  <a:t>Onboarding</a:t>
                </a:r>
              </a:p>
            </p:txBody>
          </p:sp>
          <p:sp>
            <p:nvSpPr>
              <p:cNvPr id="72" name="Oval 71"/>
              <p:cNvSpPr>
                <a:spLocks noChangeAspect="1"/>
              </p:cNvSpPr>
              <p:nvPr/>
            </p:nvSpPr>
            <p:spPr>
              <a:xfrm>
                <a:off x="2843538" y="3185299"/>
                <a:ext cx="1367057" cy="117311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rgbClr val="FFFFFF"/>
                    </a:solidFill>
                    <a:latin typeface="Arial" pitchFamily="34" charset="0"/>
                    <a:cs typeface="Arial" pitchFamily="34" charset="0"/>
                  </a:rPr>
                  <a:t>Learning</a:t>
                </a:r>
              </a:p>
            </p:txBody>
          </p:sp>
          <p:sp>
            <p:nvSpPr>
              <p:cNvPr id="73" name="Oval 72"/>
              <p:cNvSpPr>
                <a:spLocks noChangeAspect="1"/>
              </p:cNvSpPr>
              <p:nvPr/>
            </p:nvSpPr>
            <p:spPr>
              <a:xfrm>
                <a:off x="4202730" y="3249795"/>
                <a:ext cx="1181594" cy="1013963"/>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rgbClr val="FFFFFF"/>
                    </a:solidFill>
                    <a:latin typeface="Arial" pitchFamily="34" charset="0"/>
                    <a:cs typeface="Arial" pitchFamily="34" charset="0"/>
                  </a:rPr>
                  <a:t>Succession</a:t>
                </a:r>
                <a:br>
                  <a:rPr lang="en-US" sz="1050" b="1" dirty="0">
                    <a:solidFill>
                      <a:srgbClr val="FFFFFF"/>
                    </a:solidFill>
                    <a:latin typeface="Arial" pitchFamily="34" charset="0"/>
                    <a:cs typeface="Arial" pitchFamily="34" charset="0"/>
                  </a:rPr>
                </a:br>
                <a:r>
                  <a:rPr lang="en-US" sz="1050" b="1" dirty="0">
                    <a:solidFill>
                      <a:srgbClr val="FFFFFF"/>
                    </a:solidFill>
                    <a:latin typeface="Arial" pitchFamily="34" charset="0"/>
                    <a:cs typeface="Arial" pitchFamily="34" charset="0"/>
                  </a:rPr>
                  <a:t>&amp; Development</a:t>
                </a:r>
              </a:p>
            </p:txBody>
          </p:sp>
          <p:sp>
            <p:nvSpPr>
              <p:cNvPr id="88" name="Oval 87"/>
              <p:cNvSpPr>
                <a:spLocks noChangeAspect="1"/>
              </p:cNvSpPr>
              <p:nvPr/>
            </p:nvSpPr>
            <p:spPr>
              <a:xfrm>
                <a:off x="3818969" y="3998951"/>
                <a:ext cx="1329279" cy="11406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rgbClr val="FFFFFF"/>
                    </a:solidFill>
                    <a:latin typeface="Arial" pitchFamily="34" charset="0"/>
                    <a:cs typeface="Arial" pitchFamily="34" charset="0"/>
                  </a:rPr>
                  <a:t>Performance</a:t>
                </a:r>
              </a:p>
              <a:p>
                <a:pPr algn="ctr"/>
                <a:r>
                  <a:rPr lang="en-US" sz="1200" b="1" dirty="0">
                    <a:solidFill>
                      <a:srgbClr val="FFFFFF"/>
                    </a:solidFill>
                    <a:latin typeface="Arial" pitchFamily="34" charset="0"/>
                    <a:cs typeface="Arial" pitchFamily="34" charset="0"/>
                  </a:rPr>
                  <a:t>&amp; Goals</a:t>
                </a:r>
              </a:p>
            </p:txBody>
          </p:sp>
          <p:sp>
            <p:nvSpPr>
              <p:cNvPr id="89" name="Oval 88"/>
              <p:cNvSpPr>
                <a:spLocks noChangeAspect="1"/>
              </p:cNvSpPr>
              <p:nvPr/>
            </p:nvSpPr>
            <p:spPr>
              <a:xfrm>
                <a:off x="7591063" y="3235617"/>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57150" cmpd="sng">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100" b="1" dirty="0">
                    <a:solidFill>
                      <a:srgbClr val="FFFFFF"/>
                    </a:solidFill>
                    <a:latin typeface="Arial" pitchFamily="34" charset="0"/>
                    <a:cs typeface="Arial" pitchFamily="34" charset="0"/>
                  </a:rPr>
                  <a:t>Workforce </a:t>
                </a:r>
              </a:p>
              <a:p>
                <a:pPr algn="ctr"/>
                <a:r>
                  <a:rPr lang="en-US" sz="1100" b="1" dirty="0">
                    <a:solidFill>
                      <a:srgbClr val="FFFFFF"/>
                    </a:solidFill>
                    <a:latin typeface="Arial" pitchFamily="34" charset="0"/>
                    <a:cs typeface="Arial" pitchFamily="34" charset="0"/>
                  </a:rPr>
                  <a:t>Planning </a:t>
                </a:r>
              </a:p>
            </p:txBody>
          </p:sp>
          <p:sp>
            <p:nvSpPr>
              <p:cNvPr id="90" name="Oval 89"/>
              <p:cNvSpPr>
                <a:spLocks noChangeAspect="1"/>
              </p:cNvSpPr>
              <p:nvPr/>
            </p:nvSpPr>
            <p:spPr>
              <a:xfrm>
                <a:off x="6768469" y="2497856"/>
                <a:ext cx="1337823" cy="114803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rgbClr val="FFFFFF"/>
                    </a:solidFill>
                    <a:latin typeface="Arial" pitchFamily="34" charset="0"/>
                    <a:cs typeface="Arial" pitchFamily="34" charset="0"/>
                  </a:rPr>
                  <a:t>HR</a:t>
                </a:r>
                <a:br>
                  <a:rPr lang="en-US" sz="1200" b="1" dirty="0">
                    <a:solidFill>
                      <a:srgbClr val="FFFFFF"/>
                    </a:solidFill>
                    <a:latin typeface="Arial" pitchFamily="34" charset="0"/>
                    <a:cs typeface="Arial" pitchFamily="34" charset="0"/>
                  </a:rPr>
                </a:br>
                <a:r>
                  <a:rPr lang="en-US" sz="1200" b="1" dirty="0">
                    <a:solidFill>
                      <a:srgbClr val="FFFFFF"/>
                    </a:solidFill>
                    <a:latin typeface="Arial" pitchFamily="34" charset="0"/>
                    <a:cs typeface="Arial" pitchFamily="34" charset="0"/>
                  </a:rPr>
                  <a:t>Analytics</a:t>
                </a:r>
              </a:p>
            </p:txBody>
          </p:sp>
          <p:sp>
            <p:nvSpPr>
              <p:cNvPr id="91" name="Oval 90"/>
              <p:cNvSpPr>
                <a:spLocks noChangeAspect="1"/>
              </p:cNvSpPr>
              <p:nvPr/>
            </p:nvSpPr>
            <p:spPr>
              <a:xfrm>
                <a:off x="5827014" y="1843012"/>
                <a:ext cx="1261866" cy="1082851"/>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rgbClr val="FFFFFF"/>
                    </a:solidFill>
                    <a:latin typeface="Arial" pitchFamily="34" charset="0"/>
                    <a:cs typeface="Arial" pitchFamily="34" charset="0"/>
                  </a:rPr>
                  <a:t>Social</a:t>
                </a:r>
                <a:br>
                  <a:rPr lang="en-US" sz="1100" b="1" dirty="0">
                    <a:solidFill>
                      <a:srgbClr val="FFFFFF"/>
                    </a:solidFill>
                    <a:latin typeface="Arial" pitchFamily="34" charset="0"/>
                    <a:cs typeface="Arial" pitchFamily="34" charset="0"/>
                  </a:rPr>
                </a:br>
                <a:r>
                  <a:rPr lang="en-US" sz="1100" b="1" dirty="0">
                    <a:solidFill>
                      <a:srgbClr val="FFFFFF"/>
                    </a:solidFill>
                    <a:latin typeface="Arial" pitchFamily="34" charset="0"/>
                    <a:cs typeface="Arial" pitchFamily="34" charset="0"/>
                  </a:rPr>
                  <a:t>Collaboration</a:t>
                </a:r>
              </a:p>
            </p:txBody>
          </p:sp>
          <p:sp>
            <p:nvSpPr>
              <p:cNvPr id="92" name="Oval 91"/>
              <p:cNvSpPr>
                <a:spLocks noChangeAspect="1"/>
              </p:cNvSpPr>
              <p:nvPr/>
            </p:nvSpPr>
            <p:spPr>
              <a:xfrm>
                <a:off x="6085068" y="3966883"/>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rgbClr val="FFFFFF"/>
                    </a:solidFill>
                    <a:latin typeface="Arial" pitchFamily="34" charset="0"/>
                    <a:cs typeface="Arial" pitchFamily="34" charset="0"/>
                  </a:rPr>
                  <a:t>Payroll</a:t>
                </a:r>
              </a:p>
            </p:txBody>
          </p:sp>
          <p:sp>
            <p:nvSpPr>
              <p:cNvPr id="93" name="Oval 92"/>
              <p:cNvSpPr>
                <a:spLocks noChangeAspect="1"/>
              </p:cNvSpPr>
              <p:nvPr/>
            </p:nvSpPr>
            <p:spPr>
              <a:xfrm>
                <a:off x="5084109" y="409402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rgbClr val="FFFFFF"/>
                    </a:solidFill>
                    <a:latin typeface="Arial" pitchFamily="34" charset="0"/>
                    <a:cs typeface="Arial" pitchFamily="34" charset="0"/>
                  </a:rPr>
                  <a:t>Compensation</a:t>
                </a:r>
              </a:p>
            </p:txBody>
          </p:sp>
        </p:grpSp>
        <p:pic>
          <p:nvPicPr>
            <p:cNvPr id="55" name="Picture 54" descr="Icons-0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97337" y="5399123"/>
              <a:ext cx="518664" cy="464571"/>
            </a:xfrm>
            <a:prstGeom prst="rect">
              <a:avLst/>
            </a:prstGeom>
          </p:spPr>
        </p:pic>
      </p:grpSp>
      <p:sp>
        <p:nvSpPr>
          <p:cNvPr id="94" name="Rectangle 93"/>
          <p:cNvSpPr/>
          <p:nvPr/>
        </p:nvSpPr>
        <p:spPr>
          <a:xfrm>
            <a:off x="2584843" y="1051928"/>
            <a:ext cx="4559497" cy="5173424"/>
          </a:xfrm>
          <a:prstGeom prst="rect">
            <a:avLst/>
          </a:prstGeom>
          <a:gradFill flip="none" rotWithShape="1">
            <a:gsLst>
              <a:gs pos="18000">
                <a:schemeClr val="bg1"/>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8" rIns="91393" bIns="45698" rtlCol="0" anchor="ctr"/>
          <a:lstStyle/>
          <a:p>
            <a:pPr algn="ctr"/>
            <a:endParaRPr lang="en-US" sz="1100" dirty="0">
              <a:solidFill>
                <a:srgbClr val="FFFFFF"/>
              </a:solidFill>
              <a:latin typeface="Arial" pitchFamily="34" charset="0"/>
              <a:cs typeface="Arial" pitchFamily="34" charset="0"/>
            </a:endParaRPr>
          </a:p>
        </p:txBody>
      </p:sp>
      <p:sp>
        <p:nvSpPr>
          <p:cNvPr id="95" name="Left Bracket 94"/>
          <p:cNvSpPr/>
          <p:nvPr/>
        </p:nvSpPr>
        <p:spPr>
          <a:xfrm>
            <a:off x="3433001" y="1320372"/>
            <a:ext cx="373551" cy="4935815"/>
          </a:xfrm>
          <a:prstGeom prst="leftBracket">
            <a:avLst>
              <a:gd name="adj" fmla="val 115222"/>
            </a:avLst>
          </a:prstGeom>
          <a:ln w="22225" cap="rnd">
            <a:solidFill>
              <a:schemeClr val="accent5"/>
            </a:solidFill>
            <a:tailEnd type="none"/>
          </a:ln>
        </p:spPr>
        <p:style>
          <a:lnRef idx="1">
            <a:schemeClr val="accent1"/>
          </a:lnRef>
          <a:fillRef idx="0">
            <a:schemeClr val="accent1"/>
          </a:fillRef>
          <a:effectRef idx="0">
            <a:schemeClr val="accent1"/>
          </a:effectRef>
          <a:fontRef idx="minor">
            <a:schemeClr val="tx1"/>
          </a:fontRef>
        </p:style>
        <p:txBody>
          <a:bodyPr lIns="91393" tIns="45698" rIns="91393" bIns="45698" rtlCol="0" anchor="ctr"/>
          <a:lstStyle/>
          <a:p>
            <a:pPr algn="ctr"/>
            <a:endParaRPr lang="en-US" dirty="0">
              <a:solidFill>
                <a:srgbClr val="000000"/>
              </a:solidFill>
            </a:endParaRPr>
          </a:p>
        </p:txBody>
      </p:sp>
      <p:sp>
        <p:nvSpPr>
          <p:cNvPr id="86" name="TextBox 85"/>
          <p:cNvSpPr txBox="1"/>
          <p:nvPr/>
        </p:nvSpPr>
        <p:spPr>
          <a:xfrm>
            <a:off x="4020558" y="1359503"/>
            <a:ext cx="4617722" cy="307742"/>
          </a:xfrm>
          <a:prstGeom prst="rect">
            <a:avLst/>
          </a:prstGeom>
          <a:noFill/>
        </p:spPr>
        <p:txBody>
          <a:bodyPr wrap="square" lIns="91405" tIns="45703" rIns="91405" bIns="45703" rtlCol="0">
            <a:spAutoFit/>
          </a:bodyPr>
          <a:lstStyle/>
          <a:p>
            <a:pPr algn="ctr"/>
            <a:r>
              <a:rPr lang="en-US" sz="1400" b="1" dirty="0">
                <a:solidFill>
                  <a:srgbClr val="000000">
                    <a:lumMod val="85000"/>
                    <a:lumOff val="15000"/>
                  </a:srgbClr>
                </a:solidFill>
                <a:latin typeface="Arial" pitchFamily="34" charset="0"/>
                <a:cs typeface="Arial" pitchFamily="34" charset="0"/>
              </a:rPr>
              <a:t>An HR system that is business-ready from the start </a:t>
            </a:r>
          </a:p>
        </p:txBody>
      </p:sp>
      <p:sp>
        <p:nvSpPr>
          <p:cNvPr id="2" name="Title 1"/>
          <p:cNvSpPr>
            <a:spLocks noGrp="1"/>
          </p:cNvSpPr>
          <p:nvPr>
            <p:ph type="title"/>
          </p:nvPr>
        </p:nvSpPr>
        <p:spPr/>
        <p:txBody>
          <a:bodyPr/>
          <a:lstStyle/>
          <a:p>
            <a:r>
              <a:rPr lang="en-US" dirty="0" smtClean="0"/>
              <a:t>But not just breadth… comprehensive means depth</a:t>
            </a:r>
            <a:endParaRPr lang="en-US" sz="2000" dirty="0">
              <a:solidFill>
                <a:srgbClr val="C4EDFF"/>
              </a:solidFill>
            </a:endParaRPr>
          </a:p>
        </p:txBody>
      </p:sp>
      <p:sp>
        <p:nvSpPr>
          <p:cNvPr id="24" name="TextBox 23"/>
          <p:cNvSpPr txBox="1"/>
          <p:nvPr/>
        </p:nvSpPr>
        <p:spPr>
          <a:xfrm>
            <a:off x="3594718" y="2101384"/>
            <a:ext cx="1269874" cy="646331"/>
          </a:xfrm>
          <a:prstGeom prst="rect">
            <a:avLst/>
          </a:prstGeom>
          <a:noFill/>
        </p:spPr>
        <p:txBody>
          <a:bodyPr wrap="square" rtlCol="0">
            <a:spAutoFit/>
          </a:bodyPr>
          <a:lstStyle/>
          <a:p>
            <a:pPr algn="ctr"/>
            <a:r>
              <a:rPr lang="en-US" sz="1400" b="1" dirty="0" smtClean="0">
                <a:solidFill>
                  <a:srgbClr val="F3901D"/>
                </a:solidFill>
                <a:latin typeface="Arial" pitchFamily="34" charset="0"/>
                <a:cs typeface="Arial" pitchFamily="34" charset="0"/>
              </a:rPr>
              <a:t>2,000+</a:t>
            </a:r>
            <a:r>
              <a:rPr lang="en-US" sz="1100" dirty="0" smtClean="0">
                <a:solidFill>
                  <a:srgbClr val="F3901D"/>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workforce metrics</a:t>
            </a:r>
          </a:p>
        </p:txBody>
      </p:sp>
      <p:sp>
        <p:nvSpPr>
          <p:cNvPr id="25" name="TextBox 24"/>
          <p:cNvSpPr txBox="1"/>
          <p:nvPr/>
        </p:nvSpPr>
        <p:spPr>
          <a:xfrm>
            <a:off x="3537050" y="2893690"/>
            <a:ext cx="1648117" cy="861774"/>
          </a:xfrm>
          <a:prstGeom prst="rect">
            <a:avLst/>
          </a:prstGeom>
          <a:noFill/>
        </p:spPr>
        <p:txBody>
          <a:bodyPr wrap="square" rtlCol="0">
            <a:spAutoFit/>
          </a:bodyPr>
          <a:lstStyle/>
          <a:p>
            <a:pPr algn="ctr"/>
            <a:r>
              <a:rPr lang="en-US" sz="1400" b="1" dirty="0" smtClean="0">
                <a:solidFill>
                  <a:srgbClr val="F3901D"/>
                </a:solidFill>
                <a:latin typeface="Arial" pitchFamily="34" charset="0"/>
                <a:cs typeface="Arial" pitchFamily="34" charset="0"/>
              </a:rPr>
              <a:t>100</a:t>
            </a:r>
            <a:r>
              <a:rPr lang="en-US" sz="1400" b="1" dirty="0" smtClean="0">
                <a:solidFill>
                  <a:srgbClr val="00B274"/>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p</a:t>
            </a:r>
            <a:r>
              <a:rPr lang="en-US" sz="1100" dirty="0" smtClean="0">
                <a:solidFill>
                  <a:srgbClr val="000000">
                    <a:lumMod val="85000"/>
                    <a:lumOff val="15000"/>
                  </a:srgbClr>
                </a:solidFill>
                <a:latin typeface="Arial" pitchFamily="34" charset="0"/>
                <a:cs typeface="Arial" pitchFamily="34" charset="0"/>
              </a:rPr>
              <a:t>re-built Reports and Dashboards,</a:t>
            </a:r>
            <a:endParaRPr lang="en-US" sz="1100" dirty="0">
              <a:solidFill>
                <a:srgbClr val="000000">
                  <a:lumMod val="85000"/>
                  <a:lumOff val="15000"/>
                </a:srgbClr>
              </a:solidFill>
              <a:latin typeface="Arial" pitchFamily="34" charset="0"/>
              <a:cs typeface="Arial" pitchFamily="34" charset="0"/>
            </a:endParaRPr>
          </a:p>
          <a:p>
            <a:pPr algn="ctr"/>
            <a:r>
              <a:rPr lang="en-US" sz="1400" b="1" dirty="0" smtClean="0">
                <a:solidFill>
                  <a:srgbClr val="F3901D"/>
                </a:solidFill>
                <a:latin typeface="Arial" pitchFamily="34" charset="0"/>
                <a:cs typeface="Arial" pitchFamily="34" charset="0"/>
              </a:rPr>
              <a:t> 60</a:t>
            </a:r>
            <a:r>
              <a:rPr lang="en-US" sz="1100" dirty="0" smtClean="0">
                <a:solidFill>
                  <a:srgbClr val="F3901D"/>
                </a:solidFill>
                <a:latin typeface="Arial" pitchFamily="34" charset="0"/>
                <a:cs typeface="Arial" pitchFamily="34" charset="0"/>
              </a:rPr>
              <a:t> </a:t>
            </a:r>
            <a:r>
              <a:rPr lang="en-US" sz="1100" dirty="0" smtClean="0">
                <a:solidFill>
                  <a:srgbClr val="000000">
                    <a:lumMod val="85000"/>
                    <a:lumOff val="15000"/>
                  </a:srgbClr>
                </a:solidFill>
                <a:latin typeface="Arial" pitchFamily="34" charset="0"/>
                <a:cs typeface="Arial" pitchFamily="34" charset="0"/>
              </a:rPr>
              <a:t>International and country-specific reports</a:t>
            </a:r>
            <a:endParaRPr lang="en-US" sz="1100" dirty="0">
              <a:solidFill>
                <a:srgbClr val="000000">
                  <a:lumMod val="85000"/>
                  <a:lumOff val="15000"/>
                </a:srgbClr>
              </a:solidFill>
              <a:latin typeface="Arial" pitchFamily="34" charset="0"/>
              <a:cs typeface="Arial" pitchFamily="34" charset="0"/>
            </a:endParaRPr>
          </a:p>
        </p:txBody>
      </p:sp>
      <p:sp>
        <p:nvSpPr>
          <p:cNvPr id="26" name="TextBox 25"/>
          <p:cNvSpPr txBox="1"/>
          <p:nvPr/>
        </p:nvSpPr>
        <p:spPr>
          <a:xfrm>
            <a:off x="3717735" y="3920428"/>
            <a:ext cx="1269874" cy="492443"/>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170+</a:t>
            </a:r>
            <a:r>
              <a:rPr lang="en-US" sz="1400" b="1" dirty="0">
                <a:solidFill>
                  <a:srgbClr val="00B274"/>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Core HR workflows</a:t>
            </a:r>
          </a:p>
        </p:txBody>
      </p:sp>
      <p:sp>
        <p:nvSpPr>
          <p:cNvPr id="27" name="TextBox 26"/>
          <p:cNvSpPr txBox="1"/>
          <p:nvPr/>
        </p:nvSpPr>
        <p:spPr>
          <a:xfrm>
            <a:off x="7013727" y="3723585"/>
            <a:ext cx="1811096" cy="646331"/>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1,032</a:t>
            </a:r>
            <a:r>
              <a:rPr lang="en-US" sz="1100" dirty="0">
                <a:solidFill>
                  <a:srgbClr val="F3901D"/>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Coaching Assistant </a:t>
            </a:r>
            <a:r>
              <a:rPr lang="en-US" sz="1100" dirty="0" smtClean="0">
                <a:solidFill>
                  <a:srgbClr val="000000">
                    <a:lumMod val="85000"/>
                    <a:lumOff val="15000"/>
                  </a:srgbClr>
                </a:solidFill>
                <a:latin typeface="Arial" pitchFamily="34" charset="0"/>
                <a:cs typeface="Arial" pitchFamily="34" charset="0"/>
              </a:rPr>
              <a:t>Comments     </a:t>
            </a:r>
            <a:r>
              <a:rPr lang="en-US" sz="1100" dirty="0">
                <a:solidFill>
                  <a:srgbClr val="000000">
                    <a:lumMod val="85000"/>
                    <a:lumOff val="15000"/>
                  </a:srgbClr>
                </a:solidFill>
                <a:latin typeface="Arial" pitchFamily="34" charset="0"/>
                <a:cs typeface="Arial" pitchFamily="34" charset="0"/>
              </a:rPr>
              <a:t>(12 per competency)</a:t>
            </a:r>
          </a:p>
        </p:txBody>
      </p:sp>
      <p:sp>
        <p:nvSpPr>
          <p:cNvPr id="28" name="TextBox 27"/>
          <p:cNvSpPr txBox="1"/>
          <p:nvPr/>
        </p:nvSpPr>
        <p:spPr>
          <a:xfrm>
            <a:off x="5011834" y="3939763"/>
            <a:ext cx="2134335" cy="477054"/>
          </a:xfrm>
          <a:prstGeom prst="rect">
            <a:avLst/>
          </a:prstGeom>
          <a:noFill/>
        </p:spPr>
        <p:txBody>
          <a:bodyPr wrap="square" rtlCol="0">
            <a:spAutoFit/>
          </a:bodyPr>
          <a:lstStyle/>
          <a:p>
            <a:pPr algn="ctr"/>
            <a:r>
              <a:rPr lang="en-US" sz="1100" dirty="0" smtClean="0">
                <a:solidFill>
                  <a:srgbClr val="000000">
                    <a:lumMod val="85000"/>
                    <a:lumOff val="15000"/>
                  </a:srgbClr>
                </a:solidFill>
                <a:latin typeface="Arial" pitchFamily="34" charset="0"/>
                <a:cs typeface="Arial" pitchFamily="34" charset="0"/>
              </a:rPr>
              <a:t>Library of more than </a:t>
            </a:r>
            <a:endParaRPr lang="en-US" sz="1100" dirty="0">
              <a:solidFill>
                <a:srgbClr val="000000">
                  <a:lumMod val="85000"/>
                  <a:lumOff val="15000"/>
                </a:srgbClr>
              </a:solidFill>
              <a:latin typeface="Arial" pitchFamily="34" charset="0"/>
              <a:cs typeface="Arial" pitchFamily="34" charset="0"/>
            </a:endParaRPr>
          </a:p>
          <a:p>
            <a:pPr algn="ctr"/>
            <a:r>
              <a:rPr lang="en-US" sz="1400" b="1" dirty="0" smtClean="0">
                <a:solidFill>
                  <a:srgbClr val="F3901D"/>
                </a:solidFill>
                <a:latin typeface="Arial" pitchFamily="34" charset="0"/>
                <a:cs typeface="Arial" pitchFamily="34" charset="0"/>
              </a:rPr>
              <a:t>500</a:t>
            </a:r>
            <a:r>
              <a:rPr lang="en-US" sz="1100" dirty="0" smtClean="0">
                <a:solidFill>
                  <a:srgbClr val="000000">
                    <a:lumMod val="85000"/>
                    <a:lumOff val="15000"/>
                  </a:srgbClr>
                </a:solidFill>
                <a:latin typeface="Arial" pitchFamily="34" charset="0"/>
                <a:cs typeface="Arial" pitchFamily="34" charset="0"/>
              </a:rPr>
              <a:t> SMART Goals</a:t>
            </a:r>
            <a:endParaRPr lang="en-US" sz="1100" dirty="0">
              <a:solidFill>
                <a:srgbClr val="000000">
                  <a:lumMod val="85000"/>
                  <a:lumOff val="15000"/>
                </a:srgbClr>
              </a:solidFill>
              <a:latin typeface="Arial" pitchFamily="34" charset="0"/>
              <a:cs typeface="Arial" pitchFamily="34" charset="0"/>
            </a:endParaRPr>
          </a:p>
        </p:txBody>
      </p:sp>
      <p:sp>
        <p:nvSpPr>
          <p:cNvPr id="32" name="TextBox 31"/>
          <p:cNvSpPr txBox="1"/>
          <p:nvPr/>
        </p:nvSpPr>
        <p:spPr>
          <a:xfrm>
            <a:off x="7022549" y="2097034"/>
            <a:ext cx="1540070" cy="692497"/>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86</a:t>
            </a:r>
            <a:r>
              <a:rPr lang="en-US" sz="1400" b="1" dirty="0">
                <a:solidFill>
                  <a:srgbClr val="00B274"/>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Competencies across</a:t>
            </a:r>
            <a:r>
              <a:rPr lang="en-US" sz="1100" dirty="0">
                <a:solidFill>
                  <a:srgbClr val="F3901D"/>
                </a:solidFill>
                <a:latin typeface="Arial" pitchFamily="34" charset="0"/>
                <a:cs typeface="Arial" pitchFamily="34" charset="0"/>
              </a:rPr>
              <a:t> </a:t>
            </a:r>
            <a:r>
              <a:rPr lang="en-US" sz="1400" b="1" dirty="0">
                <a:solidFill>
                  <a:srgbClr val="F3901D"/>
                </a:solidFill>
                <a:latin typeface="Arial" pitchFamily="34" charset="0"/>
                <a:cs typeface="Arial" pitchFamily="34" charset="0"/>
              </a:rPr>
              <a:t>10</a:t>
            </a:r>
            <a:r>
              <a:rPr lang="en-US" sz="1100" dirty="0">
                <a:solidFill>
                  <a:srgbClr val="F3901D"/>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Categories</a:t>
            </a:r>
          </a:p>
        </p:txBody>
      </p:sp>
      <p:sp>
        <p:nvSpPr>
          <p:cNvPr id="33" name="TextBox 32"/>
          <p:cNvSpPr txBox="1"/>
          <p:nvPr/>
        </p:nvSpPr>
        <p:spPr>
          <a:xfrm>
            <a:off x="5444065" y="3407284"/>
            <a:ext cx="1269874" cy="307777"/>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13,000</a:t>
            </a:r>
            <a:r>
              <a:rPr lang="en-US" sz="1100" dirty="0">
                <a:solidFill>
                  <a:srgbClr val="F3901D"/>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skills </a:t>
            </a:r>
          </a:p>
        </p:txBody>
      </p:sp>
      <p:sp>
        <p:nvSpPr>
          <p:cNvPr id="34" name="TextBox 33"/>
          <p:cNvSpPr txBox="1"/>
          <p:nvPr/>
        </p:nvSpPr>
        <p:spPr>
          <a:xfrm>
            <a:off x="5444064" y="2905132"/>
            <a:ext cx="1269874" cy="307777"/>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250</a:t>
            </a:r>
            <a:r>
              <a:rPr lang="en-US" sz="1400" b="1" dirty="0">
                <a:solidFill>
                  <a:srgbClr val="00B274"/>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job families </a:t>
            </a:r>
          </a:p>
        </p:txBody>
      </p:sp>
      <p:sp>
        <p:nvSpPr>
          <p:cNvPr id="35" name="TextBox 34"/>
          <p:cNvSpPr txBox="1"/>
          <p:nvPr/>
        </p:nvSpPr>
        <p:spPr>
          <a:xfrm>
            <a:off x="5334418" y="2095104"/>
            <a:ext cx="1379521" cy="646331"/>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800</a:t>
            </a:r>
            <a:r>
              <a:rPr lang="en-US" sz="1200" dirty="0">
                <a:solidFill>
                  <a:srgbClr val="000000">
                    <a:lumMod val="85000"/>
                    <a:lumOff val="15000"/>
                  </a:srgbClr>
                </a:solidFill>
                <a:latin typeface="Arial" pitchFamily="34" charset="0"/>
                <a:cs typeface="Arial" pitchFamily="34" charset="0"/>
              </a:rPr>
              <a:t> </a:t>
            </a:r>
            <a:r>
              <a:rPr lang="en-US" sz="1100" dirty="0">
                <a:solidFill>
                  <a:srgbClr val="000000">
                    <a:lumMod val="85000"/>
                    <a:lumOff val="15000"/>
                  </a:srgbClr>
                </a:solidFill>
                <a:latin typeface="Arial" pitchFamily="34" charset="0"/>
                <a:cs typeface="Arial" pitchFamily="34" charset="0"/>
              </a:rPr>
              <a:t>industry specific job descriptions</a:t>
            </a:r>
          </a:p>
        </p:txBody>
      </p:sp>
      <p:sp>
        <p:nvSpPr>
          <p:cNvPr id="36" name="TextBox 35"/>
          <p:cNvSpPr txBox="1"/>
          <p:nvPr/>
        </p:nvSpPr>
        <p:spPr>
          <a:xfrm>
            <a:off x="6862528" y="2963149"/>
            <a:ext cx="2065951" cy="646331"/>
          </a:xfrm>
          <a:prstGeom prst="rect">
            <a:avLst/>
          </a:prstGeom>
          <a:noFill/>
        </p:spPr>
        <p:txBody>
          <a:bodyPr wrap="square" rtlCol="0">
            <a:spAutoFit/>
          </a:bodyPr>
          <a:lstStyle/>
          <a:p>
            <a:pPr algn="ctr"/>
            <a:r>
              <a:rPr lang="en-US" sz="1400" b="1" dirty="0">
                <a:solidFill>
                  <a:srgbClr val="F3901D"/>
                </a:solidFill>
                <a:latin typeface="Arial" pitchFamily="34" charset="0"/>
                <a:cs typeface="Arial" pitchFamily="34" charset="0"/>
              </a:rPr>
              <a:t>1,548</a:t>
            </a:r>
            <a:r>
              <a:rPr lang="en-US" sz="1100" dirty="0">
                <a:solidFill>
                  <a:srgbClr val="000000">
                    <a:lumMod val="85000"/>
                    <a:lumOff val="15000"/>
                  </a:srgbClr>
                </a:solidFill>
                <a:latin typeface="Arial" pitchFamily="34" charset="0"/>
                <a:cs typeface="Arial" pitchFamily="34" charset="0"/>
              </a:rPr>
              <a:t> Writing Assistant </a:t>
            </a:r>
            <a:r>
              <a:rPr lang="en-US" sz="1100" dirty="0" smtClean="0">
                <a:solidFill>
                  <a:srgbClr val="000000">
                    <a:lumMod val="85000"/>
                    <a:lumOff val="15000"/>
                  </a:srgbClr>
                </a:solidFill>
                <a:latin typeface="Arial" pitchFamily="34" charset="0"/>
                <a:cs typeface="Arial" pitchFamily="34" charset="0"/>
              </a:rPr>
              <a:t>Comments (18 </a:t>
            </a:r>
            <a:r>
              <a:rPr lang="en-US" sz="1100" dirty="0">
                <a:solidFill>
                  <a:srgbClr val="000000">
                    <a:lumMod val="85000"/>
                    <a:lumOff val="15000"/>
                  </a:srgbClr>
                </a:solidFill>
                <a:latin typeface="Arial" pitchFamily="34" charset="0"/>
                <a:cs typeface="Arial" pitchFamily="34" charset="0"/>
              </a:rPr>
              <a:t>per competency) </a:t>
            </a:r>
          </a:p>
        </p:txBody>
      </p:sp>
      <p:sp>
        <p:nvSpPr>
          <p:cNvPr id="4" name="Rectangle 3"/>
          <p:cNvSpPr/>
          <p:nvPr/>
        </p:nvSpPr>
        <p:spPr>
          <a:xfrm>
            <a:off x="4471037" y="5087069"/>
            <a:ext cx="3691511" cy="88522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lIns="0" tIns="45709" rIns="0" bIns="45709" rtlCol="0" anchor="ctr"/>
          <a:lstStyle/>
          <a:p>
            <a:pPr algn="ctr"/>
            <a:r>
              <a:rPr lang="en-US" sz="3200" b="1" dirty="0">
                <a:solidFill>
                  <a:srgbClr val="F3901D"/>
                </a:solidFill>
                <a:latin typeface="Arial" pitchFamily="34" charset="0"/>
                <a:cs typeface="Arial" pitchFamily="34" charset="0"/>
              </a:rPr>
              <a:t>19,500+</a:t>
            </a:r>
          </a:p>
          <a:p>
            <a:pPr algn="ctr"/>
            <a:r>
              <a:rPr lang="en-US" sz="1600" b="1" dirty="0">
                <a:solidFill>
                  <a:srgbClr val="000000">
                    <a:lumMod val="85000"/>
                    <a:lumOff val="15000"/>
                  </a:srgbClr>
                </a:solidFill>
                <a:latin typeface="Arial" pitchFamily="34" charset="0"/>
                <a:cs typeface="Arial" pitchFamily="34" charset="0"/>
              </a:rPr>
              <a:t>Unique </a:t>
            </a:r>
            <a:r>
              <a:rPr lang="en-US" sz="1600" b="1" dirty="0" smtClean="0">
                <a:solidFill>
                  <a:srgbClr val="000000">
                    <a:lumMod val="85000"/>
                    <a:lumOff val="15000"/>
                  </a:srgbClr>
                </a:solidFill>
                <a:latin typeface="Arial" pitchFamily="34" charset="0"/>
                <a:cs typeface="Arial" pitchFamily="34" charset="0"/>
              </a:rPr>
              <a:t>HR Content  </a:t>
            </a:r>
            <a:endParaRPr lang="en-US" sz="1600" b="1" dirty="0">
              <a:solidFill>
                <a:srgbClr val="000000">
                  <a:lumMod val="85000"/>
                  <a:lumOff val="15000"/>
                </a:srgbClr>
              </a:solidFill>
              <a:latin typeface="Arial" pitchFamily="34" charset="0"/>
              <a:cs typeface="Arial" pitchFamily="34" charset="0"/>
            </a:endParaRPr>
          </a:p>
        </p:txBody>
      </p:sp>
      <p:sp>
        <p:nvSpPr>
          <p:cNvPr id="8" name="Chevron 7"/>
          <p:cNvSpPr/>
          <p:nvPr/>
        </p:nvSpPr>
        <p:spPr>
          <a:xfrm rot="5400000">
            <a:off x="5932964" y="3174964"/>
            <a:ext cx="495382" cy="3223858"/>
          </a:xfrm>
          <a:prstGeom prst="chevron">
            <a:avLst>
              <a:gd name="adj" fmla="val 750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rgbClr val="FFFFFF"/>
              </a:solidFill>
              <a:latin typeface="Arial" pitchFamily="34" charset="0"/>
              <a:cs typeface="Arial" pitchFamily="34" charset="0"/>
            </a:endParaRPr>
          </a:p>
        </p:txBody>
      </p:sp>
      <p:cxnSp>
        <p:nvCxnSpPr>
          <p:cNvPr id="96" name="Straight Arrow Connector 95"/>
          <p:cNvCxnSpPr/>
          <p:nvPr/>
        </p:nvCxnSpPr>
        <p:spPr>
          <a:xfrm flipH="1">
            <a:off x="654387" y="5547246"/>
            <a:ext cx="2778614" cy="0"/>
          </a:xfrm>
          <a:prstGeom prst="straightConnector1">
            <a:avLst/>
          </a:prstGeom>
          <a:ln w="22225" cap="rnd">
            <a:solidFill>
              <a:schemeClr val="accent5"/>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5555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078683" y="1584949"/>
            <a:ext cx="7408102" cy="4570444"/>
            <a:chOff x="89323" y="1489433"/>
            <a:chExt cx="7408102" cy="4570444"/>
          </a:xfrm>
        </p:grpSpPr>
        <p:grpSp>
          <p:nvGrpSpPr>
            <p:cNvPr id="34" name="Group 33"/>
            <p:cNvGrpSpPr/>
            <p:nvPr/>
          </p:nvGrpSpPr>
          <p:grpSpPr>
            <a:xfrm>
              <a:off x="89323" y="1489433"/>
              <a:ext cx="7408102" cy="4570444"/>
              <a:chOff x="1578539" y="1152122"/>
              <a:chExt cx="8276176" cy="5106004"/>
            </a:xfrm>
          </p:grpSpPr>
          <p:sp>
            <p:nvSpPr>
              <p:cNvPr id="47" name="Pentagon 46"/>
              <p:cNvSpPr/>
              <p:nvPr/>
            </p:nvSpPr>
            <p:spPr>
              <a:xfrm rot="5400000">
                <a:off x="262929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48" name="Pentagon 47"/>
              <p:cNvSpPr/>
              <p:nvPr/>
            </p:nvSpPr>
            <p:spPr>
              <a:xfrm rot="5400000">
                <a:off x="4577598" y="4213193"/>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49" name="Pentagon 48"/>
              <p:cNvSpPr/>
              <p:nvPr/>
            </p:nvSpPr>
            <p:spPr>
              <a:xfrm rot="5400000">
                <a:off x="653144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55" name="Rectangle 54"/>
              <p:cNvSpPr/>
              <p:nvPr/>
            </p:nvSpPr>
            <p:spPr>
              <a:xfrm>
                <a:off x="3346414" y="5629613"/>
                <a:ext cx="1170126"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Content</a:t>
                </a:r>
              </a:p>
            </p:txBody>
          </p:sp>
          <p:sp>
            <p:nvSpPr>
              <p:cNvPr id="59" name="Rectangle 58"/>
              <p:cNvSpPr/>
              <p:nvPr/>
            </p:nvSpPr>
            <p:spPr>
              <a:xfrm>
                <a:off x="5268573" y="5638079"/>
                <a:ext cx="1372205"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Integration</a:t>
                </a:r>
              </a:p>
            </p:txBody>
          </p:sp>
          <p:pic>
            <p:nvPicPr>
              <p:cNvPr id="60" name="Picture 59" descr="Icons-0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04364" y="5596753"/>
                <a:ext cx="487770" cy="436671"/>
              </a:xfrm>
              <a:prstGeom prst="rect">
                <a:avLst/>
              </a:prstGeom>
            </p:spPr>
          </p:pic>
          <p:sp>
            <p:nvSpPr>
              <p:cNvPr id="61" name="Rectangle 60"/>
              <p:cNvSpPr/>
              <p:nvPr/>
            </p:nvSpPr>
            <p:spPr>
              <a:xfrm>
                <a:off x="6980757" y="5638079"/>
                <a:ext cx="1595624" cy="369332"/>
              </a:xfrm>
              <a:prstGeom prst="rect">
                <a:avLst/>
              </a:prstGeom>
            </p:spPr>
            <p:txBody>
              <a:bodyPr wrap="square" lIns="121954" tIns="60977" rIns="121954" bIns="60977">
                <a:spAutoFit/>
              </a:bodyPr>
              <a:lstStyle/>
              <a:p>
                <a:pPr algn="ctr"/>
                <a:r>
                  <a:rPr lang="en-US" sz="1400" b="1" dirty="0">
                    <a:solidFill>
                      <a:schemeClr val="bg1"/>
                    </a:solidFill>
                    <a:latin typeface="Arial" pitchFamily="34" charset="0"/>
                    <a:cs typeface="Arial" pitchFamily="34" charset="0"/>
                  </a:rPr>
                  <a:t>Extensibility</a:t>
                </a:r>
              </a:p>
            </p:txBody>
          </p:sp>
          <p:pic>
            <p:nvPicPr>
              <p:cNvPr id="62" name="Picture 61" descr="Icons-0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5139" y="5590671"/>
                <a:ext cx="487770" cy="436671"/>
              </a:xfrm>
              <a:prstGeom prst="rect">
                <a:avLst/>
              </a:prstGeom>
            </p:spPr>
          </p:pic>
          <p:pic>
            <p:nvPicPr>
              <p:cNvPr id="63" name="Picture 2" descr="\\psf\Home\Graphic Tank\SAP_Cloud_lg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539" y="1152122"/>
                <a:ext cx="8276176" cy="4635097"/>
              </a:xfrm>
              <a:prstGeom prst="rect">
                <a:avLst/>
              </a:prstGeom>
              <a:noFill/>
              <a:extLst>
                <a:ext uri="{909E8E84-426E-40DD-AFC4-6F175D3DCCD1}">
                  <a14:hiddenFill xmlns:a14="http://schemas.microsoft.com/office/drawing/2010/main">
                    <a:solidFill>
                      <a:srgbClr val="FFFFFF"/>
                    </a:solidFill>
                  </a14:hiddenFill>
                </a:ext>
              </a:extLst>
            </p:spPr>
          </p:pic>
          <p:sp>
            <p:nvSpPr>
              <p:cNvPr id="64" name="Oval 63"/>
              <p:cNvSpPr>
                <a:spLocks noChangeAspect="1"/>
              </p:cNvSpPr>
              <p:nvPr/>
            </p:nvSpPr>
            <p:spPr>
              <a:xfrm>
                <a:off x="4449068" y="2305223"/>
                <a:ext cx="1270080" cy="10898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Recruiting</a:t>
                </a:r>
              </a:p>
            </p:txBody>
          </p:sp>
          <p:sp>
            <p:nvSpPr>
              <p:cNvPr id="65" name="Oval 64"/>
              <p:cNvSpPr/>
              <p:nvPr/>
            </p:nvSpPr>
            <p:spPr>
              <a:xfrm>
                <a:off x="5313033" y="2870787"/>
                <a:ext cx="1623964" cy="1378792"/>
              </a:xfrm>
              <a:prstGeom prst="ellipse">
                <a:avLst/>
              </a:prstGeom>
              <a:gradFill>
                <a:gsLst>
                  <a:gs pos="0">
                    <a:srgbClr val="1295D2">
                      <a:alpha val="44000"/>
                      <a:lumMod val="80000"/>
                    </a:srgbClr>
                  </a:gs>
                  <a:gs pos="100000">
                    <a:srgbClr val="006CAE">
                      <a:alpha val="66000"/>
                    </a:srgbClr>
                  </a:gs>
                </a:gsLst>
                <a:path path="circle">
                  <a:fillToRect l="50000" t="50000" r="50000" b="50000"/>
                </a:path>
              </a:gradFill>
              <a:ln w="15875">
                <a:noFill/>
              </a:ln>
            </p:spPr>
            <p:txBody>
              <a:bodyPr wrap="none" lIns="0" tIns="0" rIns="0" bIns="0" anchor="ctr" anchorCtr="0">
                <a:noAutofit/>
              </a:bodyPr>
              <a:lstStyle/>
              <a:p>
                <a:pPr algn="ctr"/>
                <a:r>
                  <a:rPr lang="en-US" sz="2000" b="1" dirty="0">
                    <a:solidFill>
                      <a:schemeClr val="bg1"/>
                    </a:solidFill>
                    <a:latin typeface="Arial" pitchFamily="34" charset="0"/>
                    <a:cs typeface="Arial" pitchFamily="34" charset="0"/>
                  </a:rPr>
                  <a:t>Core</a:t>
                </a:r>
                <a:br>
                  <a:rPr lang="en-US" sz="2000" b="1" dirty="0">
                    <a:solidFill>
                      <a:schemeClr val="bg1"/>
                    </a:solidFill>
                    <a:latin typeface="Arial" pitchFamily="34" charset="0"/>
                    <a:cs typeface="Arial" pitchFamily="34" charset="0"/>
                  </a:rPr>
                </a:br>
                <a:r>
                  <a:rPr lang="en-US" sz="2000" b="1" dirty="0">
                    <a:solidFill>
                      <a:schemeClr val="bg1"/>
                    </a:solidFill>
                    <a:latin typeface="Arial" pitchFamily="34" charset="0"/>
                    <a:cs typeface="Arial" pitchFamily="34" charset="0"/>
                  </a:rPr>
                  <a:t>HR</a:t>
                </a:r>
              </a:p>
            </p:txBody>
          </p:sp>
          <p:sp>
            <p:nvSpPr>
              <p:cNvPr id="66" name="Oval 65"/>
              <p:cNvSpPr>
                <a:spLocks noChangeAspect="1"/>
              </p:cNvSpPr>
              <p:nvPr/>
            </p:nvSpPr>
            <p:spPr>
              <a:xfrm>
                <a:off x="3438744" y="259936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Onboarding</a:t>
                </a:r>
              </a:p>
            </p:txBody>
          </p:sp>
          <p:sp>
            <p:nvSpPr>
              <p:cNvPr id="67" name="Oval 66"/>
              <p:cNvSpPr>
                <a:spLocks noChangeAspect="1"/>
              </p:cNvSpPr>
              <p:nvPr/>
            </p:nvSpPr>
            <p:spPr>
              <a:xfrm>
                <a:off x="2843538" y="3185299"/>
                <a:ext cx="1367057" cy="117311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Learning</a:t>
                </a:r>
              </a:p>
            </p:txBody>
          </p:sp>
          <p:sp>
            <p:nvSpPr>
              <p:cNvPr id="68" name="Oval 67"/>
              <p:cNvSpPr>
                <a:spLocks noChangeAspect="1"/>
              </p:cNvSpPr>
              <p:nvPr/>
            </p:nvSpPr>
            <p:spPr>
              <a:xfrm>
                <a:off x="4202730" y="3249795"/>
                <a:ext cx="1181594" cy="1013963"/>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Succession</a:t>
                </a:r>
                <a:br>
                  <a:rPr lang="en-US" sz="1050" b="1" dirty="0">
                    <a:solidFill>
                      <a:schemeClr val="bg1"/>
                    </a:solidFill>
                    <a:latin typeface="Arial" pitchFamily="34" charset="0"/>
                    <a:cs typeface="Arial" pitchFamily="34" charset="0"/>
                  </a:rPr>
                </a:br>
                <a:r>
                  <a:rPr lang="en-US" sz="1050" b="1" dirty="0">
                    <a:solidFill>
                      <a:schemeClr val="bg1"/>
                    </a:solidFill>
                    <a:latin typeface="Arial" pitchFamily="34" charset="0"/>
                    <a:cs typeface="Arial" pitchFamily="34" charset="0"/>
                  </a:rPr>
                  <a:t>&amp; Development</a:t>
                </a:r>
              </a:p>
            </p:txBody>
          </p:sp>
          <p:sp>
            <p:nvSpPr>
              <p:cNvPr id="69" name="Oval 68"/>
              <p:cNvSpPr>
                <a:spLocks noChangeAspect="1"/>
              </p:cNvSpPr>
              <p:nvPr/>
            </p:nvSpPr>
            <p:spPr>
              <a:xfrm>
                <a:off x="3818969" y="3998951"/>
                <a:ext cx="1329279" cy="1140696"/>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Performance</a:t>
                </a:r>
              </a:p>
              <a:p>
                <a:pPr algn="ctr"/>
                <a:r>
                  <a:rPr lang="en-US" sz="1200" b="1" dirty="0">
                    <a:solidFill>
                      <a:schemeClr val="bg1"/>
                    </a:solidFill>
                    <a:latin typeface="Arial" pitchFamily="34" charset="0"/>
                    <a:cs typeface="Arial" pitchFamily="34" charset="0"/>
                  </a:rPr>
                  <a:t>&amp; Goals</a:t>
                </a:r>
              </a:p>
            </p:txBody>
          </p:sp>
          <p:sp>
            <p:nvSpPr>
              <p:cNvPr id="70" name="Oval 69"/>
              <p:cNvSpPr>
                <a:spLocks noChangeAspect="1"/>
              </p:cNvSpPr>
              <p:nvPr/>
            </p:nvSpPr>
            <p:spPr>
              <a:xfrm>
                <a:off x="7591063" y="3235617"/>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57150" cmpd="sng">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100" b="1" dirty="0">
                    <a:solidFill>
                      <a:schemeClr val="bg1"/>
                    </a:solidFill>
                    <a:latin typeface="Arial" pitchFamily="34" charset="0"/>
                    <a:cs typeface="Arial" pitchFamily="34" charset="0"/>
                  </a:rPr>
                  <a:t>Workforce </a:t>
                </a:r>
              </a:p>
              <a:p>
                <a:pPr algn="ctr"/>
                <a:r>
                  <a:rPr lang="en-US" sz="1100" b="1" dirty="0">
                    <a:solidFill>
                      <a:schemeClr val="bg1"/>
                    </a:solidFill>
                    <a:latin typeface="Arial" pitchFamily="34" charset="0"/>
                    <a:cs typeface="Arial" pitchFamily="34" charset="0"/>
                  </a:rPr>
                  <a:t>Planning </a:t>
                </a:r>
              </a:p>
            </p:txBody>
          </p:sp>
          <p:sp>
            <p:nvSpPr>
              <p:cNvPr id="71" name="Oval 70"/>
              <p:cNvSpPr>
                <a:spLocks noChangeAspect="1"/>
              </p:cNvSpPr>
              <p:nvPr/>
            </p:nvSpPr>
            <p:spPr>
              <a:xfrm>
                <a:off x="6768469" y="2497856"/>
                <a:ext cx="1337823" cy="114803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HR</a:t>
                </a:r>
                <a:br>
                  <a:rPr lang="en-US" sz="1200" b="1" dirty="0">
                    <a:solidFill>
                      <a:schemeClr val="bg1"/>
                    </a:solidFill>
                    <a:latin typeface="Arial" pitchFamily="34" charset="0"/>
                    <a:cs typeface="Arial" pitchFamily="34" charset="0"/>
                  </a:rPr>
                </a:br>
                <a:r>
                  <a:rPr lang="en-US" sz="1200" b="1" dirty="0">
                    <a:solidFill>
                      <a:schemeClr val="bg1"/>
                    </a:solidFill>
                    <a:latin typeface="Arial" pitchFamily="34" charset="0"/>
                    <a:cs typeface="Arial" pitchFamily="34" charset="0"/>
                  </a:rPr>
                  <a:t>Analytics</a:t>
                </a:r>
              </a:p>
            </p:txBody>
          </p:sp>
          <p:sp>
            <p:nvSpPr>
              <p:cNvPr id="72" name="Oval 71"/>
              <p:cNvSpPr>
                <a:spLocks noChangeAspect="1"/>
              </p:cNvSpPr>
              <p:nvPr/>
            </p:nvSpPr>
            <p:spPr>
              <a:xfrm>
                <a:off x="5827014" y="1843012"/>
                <a:ext cx="1261866" cy="1082851"/>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Social</a:t>
                </a:r>
                <a:br>
                  <a:rPr lang="en-US" sz="1100" b="1" dirty="0">
                    <a:solidFill>
                      <a:schemeClr val="bg1"/>
                    </a:solidFill>
                    <a:latin typeface="Arial" pitchFamily="34" charset="0"/>
                    <a:cs typeface="Arial" pitchFamily="34" charset="0"/>
                  </a:rPr>
                </a:br>
                <a:r>
                  <a:rPr lang="en-US" sz="1100" b="1" dirty="0">
                    <a:solidFill>
                      <a:schemeClr val="bg1"/>
                    </a:solidFill>
                    <a:latin typeface="Arial" pitchFamily="34" charset="0"/>
                    <a:cs typeface="Arial" pitchFamily="34" charset="0"/>
                  </a:rPr>
                  <a:t>Collaboration</a:t>
                </a:r>
              </a:p>
            </p:txBody>
          </p:sp>
          <p:sp>
            <p:nvSpPr>
              <p:cNvPr id="73" name="Oval 72"/>
              <p:cNvSpPr>
                <a:spLocks noChangeAspect="1"/>
              </p:cNvSpPr>
              <p:nvPr/>
            </p:nvSpPr>
            <p:spPr>
              <a:xfrm>
                <a:off x="6085068" y="3966883"/>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Payroll</a:t>
                </a:r>
              </a:p>
            </p:txBody>
          </p:sp>
          <p:sp>
            <p:nvSpPr>
              <p:cNvPr id="74" name="Oval 73"/>
              <p:cNvSpPr>
                <a:spLocks noChangeAspect="1"/>
              </p:cNvSpPr>
              <p:nvPr/>
            </p:nvSpPr>
            <p:spPr>
              <a:xfrm>
                <a:off x="5084109" y="409402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Compensation</a:t>
                </a:r>
              </a:p>
            </p:txBody>
          </p:sp>
        </p:grpSp>
        <p:pic>
          <p:nvPicPr>
            <p:cNvPr id="45" name="Picture 44" descr="Icons-0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97337" y="5399123"/>
              <a:ext cx="518664" cy="464571"/>
            </a:xfrm>
            <a:prstGeom prst="rect">
              <a:avLst/>
            </a:prstGeom>
          </p:spPr>
        </p:pic>
      </p:grpSp>
      <p:sp>
        <p:nvSpPr>
          <p:cNvPr id="13314" name="Title 1"/>
          <p:cNvSpPr>
            <a:spLocks noGrp="1"/>
          </p:cNvSpPr>
          <p:nvPr>
            <p:ph type="title"/>
          </p:nvPr>
        </p:nvSpPr>
        <p:spPr/>
        <p:txBody>
          <a:bodyPr/>
          <a:lstStyle/>
          <a:p>
            <a:r>
              <a:rPr lang="en-US" dirty="0" smtClean="0"/>
              <a:t>SuccessFactors Performance &amp; Goals</a:t>
            </a:r>
            <a:endParaRPr lang="en-US" dirty="0"/>
          </a:p>
        </p:txBody>
      </p:sp>
      <p:sp>
        <p:nvSpPr>
          <p:cNvPr id="32" name="Title 1"/>
          <p:cNvSpPr txBox="1">
            <a:spLocks/>
          </p:cNvSpPr>
          <p:nvPr/>
        </p:nvSpPr>
        <p:spPr bwMode="gray">
          <a:xfrm>
            <a:off x="319181" y="516486"/>
            <a:ext cx="8505646" cy="830823"/>
          </a:xfrm>
          <a:prstGeom prst="rect">
            <a:avLst/>
          </a:prstGeom>
        </p:spPr>
        <p:txBody>
          <a:bodyPr vert="horz" lIns="91405" tIns="45703" rIns="91405" bIns="45703" rtlCol="0" anchor="b" anchorCtr="0">
            <a:noAutofit/>
          </a:bodyPr>
          <a:lstStyle>
            <a:lvl1pPr algn="l" defTabSz="914057" rtl="0" eaLnBrk="1" latinLnBrk="0" hangingPunct="1">
              <a:lnSpc>
                <a:spcPct val="90000"/>
              </a:lnSpc>
              <a:spcBef>
                <a:spcPct val="0"/>
              </a:spcBef>
              <a:buNone/>
              <a:defRPr sz="2800" kern="1200">
                <a:solidFill>
                  <a:schemeClr val="bg1"/>
                </a:solidFill>
                <a:latin typeface="Arial" pitchFamily="34" charset="0"/>
                <a:ea typeface="+mj-ea"/>
                <a:cs typeface="Arial" pitchFamily="34" charset="0"/>
              </a:defRPr>
            </a:lvl1pPr>
          </a:lstStyle>
          <a:p>
            <a:endParaRPr lang="en-US" dirty="0" smtClean="0"/>
          </a:p>
        </p:txBody>
      </p:sp>
      <p:sp>
        <p:nvSpPr>
          <p:cNvPr id="28" name="Rectangle 27"/>
          <p:cNvSpPr/>
          <p:nvPr/>
        </p:nvSpPr>
        <p:spPr>
          <a:xfrm>
            <a:off x="2584844" y="1082763"/>
            <a:ext cx="5108728" cy="5173424"/>
          </a:xfrm>
          <a:prstGeom prst="rect">
            <a:avLst/>
          </a:prstGeom>
          <a:gradFill flip="none" rotWithShape="1">
            <a:gsLst>
              <a:gs pos="18000">
                <a:schemeClr val="bg1"/>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8" rIns="91393" bIns="45698" rtlCol="0" anchor="ctr"/>
          <a:lstStyle/>
          <a:p>
            <a:pPr algn="ctr"/>
            <a:endParaRPr lang="en-US" sz="1100" dirty="0">
              <a:solidFill>
                <a:schemeClr val="bg1"/>
              </a:solidFill>
              <a:latin typeface="Arial" pitchFamily="34" charset="0"/>
              <a:cs typeface="Arial" pitchFamily="34" charset="0"/>
            </a:endParaRPr>
          </a:p>
        </p:txBody>
      </p:sp>
      <p:sp>
        <p:nvSpPr>
          <p:cNvPr id="29" name="Left Bracket 28"/>
          <p:cNvSpPr/>
          <p:nvPr/>
        </p:nvSpPr>
        <p:spPr>
          <a:xfrm>
            <a:off x="3433001" y="1320372"/>
            <a:ext cx="373551" cy="4935815"/>
          </a:xfrm>
          <a:prstGeom prst="leftBracket">
            <a:avLst>
              <a:gd name="adj" fmla="val 115222"/>
            </a:avLst>
          </a:prstGeom>
          <a:ln w="22225" cap="rnd">
            <a:solidFill>
              <a:schemeClr val="accent5"/>
            </a:solidFill>
            <a:tailEnd type="none"/>
          </a:ln>
        </p:spPr>
        <p:style>
          <a:lnRef idx="1">
            <a:schemeClr val="accent1"/>
          </a:lnRef>
          <a:fillRef idx="0">
            <a:schemeClr val="accent1"/>
          </a:fillRef>
          <a:effectRef idx="0">
            <a:schemeClr val="accent1"/>
          </a:effectRef>
          <a:fontRef idx="minor">
            <a:schemeClr val="tx1"/>
          </a:fontRef>
        </p:style>
        <p:txBody>
          <a:bodyPr lIns="91393" tIns="45698" rIns="91393" bIns="45698" rtlCol="0" anchor="ctr"/>
          <a:lstStyle/>
          <a:p>
            <a:pPr algn="ctr"/>
            <a:endParaRPr lang="en-US" dirty="0"/>
          </a:p>
        </p:txBody>
      </p:sp>
      <p:sp>
        <p:nvSpPr>
          <p:cNvPr id="3" name="Rectangle 2"/>
          <p:cNvSpPr/>
          <p:nvPr/>
        </p:nvSpPr>
        <p:spPr>
          <a:xfrm>
            <a:off x="3874875" y="1556752"/>
            <a:ext cx="5233301" cy="2800767"/>
          </a:xfrm>
          <a:prstGeom prst="rect">
            <a:avLst/>
          </a:prstGeom>
        </p:spPr>
        <p:txBody>
          <a:bodyPr wrap="square">
            <a:spAutoFit/>
          </a:bodyPr>
          <a:lstStyle/>
          <a:p>
            <a:r>
              <a:rPr lang="en-US" sz="1600" b="1" dirty="0" smtClean="0">
                <a:solidFill>
                  <a:schemeClr val="tx1">
                    <a:lumMod val="85000"/>
                    <a:lumOff val="15000"/>
                  </a:schemeClr>
                </a:solidFill>
                <a:latin typeface="Arial" pitchFamily="34" charset="0"/>
                <a:cs typeface="Arial" pitchFamily="34" charset="0"/>
              </a:rPr>
              <a:t>Clarify &amp; Increase Organizational Alignment </a:t>
            </a:r>
          </a:p>
          <a:p>
            <a:r>
              <a:rPr lang="en-US" sz="1600" i="1" dirty="0">
                <a:solidFill>
                  <a:schemeClr val="tx1">
                    <a:lumMod val="75000"/>
                    <a:lumOff val="25000"/>
                  </a:schemeClr>
                </a:solidFill>
                <a:latin typeface="Arial" pitchFamily="34" charset="0"/>
                <a:cs typeface="Arial" pitchFamily="34" charset="0"/>
              </a:rPr>
              <a:t>Cascade goals from executive management to every employee; SMART Goal </a:t>
            </a:r>
            <a:r>
              <a:rPr lang="en-US" sz="1600" i="1" dirty="0" smtClean="0">
                <a:solidFill>
                  <a:schemeClr val="tx1">
                    <a:lumMod val="75000"/>
                    <a:lumOff val="25000"/>
                  </a:schemeClr>
                </a:solidFill>
                <a:latin typeface="Arial" pitchFamily="34" charset="0"/>
                <a:cs typeface="Arial" pitchFamily="34" charset="0"/>
              </a:rPr>
              <a:t>Library; </a:t>
            </a:r>
            <a:r>
              <a:rPr lang="en-US" sz="1600" i="1" dirty="0">
                <a:solidFill>
                  <a:schemeClr val="tx1">
                    <a:lumMod val="75000"/>
                    <a:lumOff val="25000"/>
                  </a:schemeClr>
                </a:solidFill>
                <a:latin typeface="Arial" pitchFamily="34" charset="0"/>
                <a:cs typeface="Arial" pitchFamily="34" charset="0"/>
              </a:rPr>
              <a:t>M</a:t>
            </a:r>
            <a:r>
              <a:rPr lang="en-US" sz="1600" i="1" dirty="0" smtClean="0">
                <a:solidFill>
                  <a:schemeClr val="tx1">
                    <a:lumMod val="75000"/>
                    <a:lumOff val="25000"/>
                  </a:schemeClr>
                </a:solidFill>
                <a:latin typeface="Arial" pitchFamily="34" charset="0"/>
                <a:cs typeface="Arial" pitchFamily="34" charset="0"/>
              </a:rPr>
              <a:t>obile goals </a:t>
            </a:r>
            <a:endParaRPr lang="en-US" sz="1600" i="1" dirty="0">
              <a:solidFill>
                <a:schemeClr val="tx1">
                  <a:lumMod val="75000"/>
                  <a:lumOff val="25000"/>
                </a:schemeClr>
              </a:solidFill>
              <a:latin typeface="Arial" pitchFamily="34" charset="0"/>
              <a:cs typeface="Arial" pitchFamily="34" charset="0"/>
            </a:endParaRPr>
          </a:p>
          <a:p>
            <a:endParaRPr lang="en-US" sz="1600" b="1" dirty="0">
              <a:solidFill>
                <a:schemeClr val="tx1">
                  <a:lumMod val="85000"/>
                  <a:lumOff val="15000"/>
                </a:schemeClr>
              </a:solidFill>
              <a:latin typeface="Arial" pitchFamily="34" charset="0"/>
              <a:cs typeface="Arial" pitchFamily="34" charset="0"/>
            </a:endParaRPr>
          </a:p>
          <a:p>
            <a:r>
              <a:rPr lang="en-US" sz="1600" b="1" dirty="0" smtClean="0">
                <a:solidFill>
                  <a:schemeClr val="tx1">
                    <a:lumMod val="85000"/>
                    <a:lumOff val="15000"/>
                  </a:schemeClr>
                </a:solidFill>
                <a:latin typeface="Arial" pitchFamily="34" charset="0"/>
                <a:cs typeface="Arial" pitchFamily="34" charset="0"/>
              </a:rPr>
              <a:t>Increase Accuracy &amp; Relevance of Formal Reviews </a:t>
            </a:r>
          </a:p>
          <a:p>
            <a:r>
              <a:rPr lang="en-US" sz="1600" i="1" dirty="0" smtClean="0">
                <a:solidFill>
                  <a:schemeClr val="tx1">
                    <a:lumMod val="75000"/>
                    <a:lumOff val="25000"/>
                  </a:schemeClr>
                </a:solidFill>
                <a:latin typeface="Arial" pitchFamily="34" charset="0"/>
                <a:cs typeface="Arial" pitchFamily="34" charset="0"/>
              </a:rPr>
              <a:t>Writing </a:t>
            </a:r>
            <a:r>
              <a:rPr lang="en-US" sz="1600" i="1" dirty="0">
                <a:solidFill>
                  <a:schemeClr val="tx1">
                    <a:lumMod val="75000"/>
                    <a:lumOff val="25000"/>
                  </a:schemeClr>
                </a:solidFill>
                <a:latin typeface="Arial" pitchFamily="34" charset="0"/>
                <a:cs typeface="Arial" pitchFamily="34" charset="0"/>
              </a:rPr>
              <a:t>and </a:t>
            </a:r>
            <a:r>
              <a:rPr lang="en-US" sz="1600" i="1" dirty="0" smtClean="0">
                <a:solidFill>
                  <a:schemeClr val="tx1">
                    <a:lumMod val="75000"/>
                    <a:lumOff val="25000"/>
                  </a:schemeClr>
                </a:solidFill>
                <a:latin typeface="Arial" pitchFamily="34" charset="0"/>
                <a:cs typeface="Arial" pitchFamily="34" charset="0"/>
              </a:rPr>
              <a:t>Coaching Assistants with </a:t>
            </a:r>
            <a:r>
              <a:rPr lang="en-US" sz="1600" i="1" dirty="0">
                <a:solidFill>
                  <a:schemeClr val="tx1">
                    <a:lumMod val="75000"/>
                    <a:lumOff val="25000"/>
                  </a:schemeClr>
                </a:solidFill>
                <a:latin typeface="Arial" pitchFamily="34" charset="0"/>
                <a:cs typeface="Arial" pitchFamily="34" charset="0"/>
              </a:rPr>
              <a:t>Legal </a:t>
            </a:r>
            <a:r>
              <a:rPr lang="en-US" sz="1600" i="1" dirty="0" smtClean="0">
                <a:solidFill>
                  <a:schemeClr val="tx1">
                    <a:lumMod val="75000"/>
                    <a:lumOff val="25000"/>
                  </a:schemeClr>
                </a:solidFill>
                <a:latin typeface="Arial" pitchFamily="34" charset="0"/>
                <a:cs typeface="Arial" pitchFamily="34" charset="0"/>
              </a:rPr>
              <a:t>Check,  Calibration, 360 Reviews  </a:t>
            </a:r>
          </a:p>
          <a:p>
            <a:endParaRPr lang="en-US" sz="1600" b="1" i="1" dirty="0">
              <a:solidFill>
                <a:schemeClr val="tx1">
                  <a:lumMod val="75000"/>
                  <a:lumOff val="25000"/>
                </a:schemeClr>
              </a:solidFill>
              <a:latin typeface="Arial" pitchFamily="34" charset="0"/>
              <a:cs typeface="Arial" pitchFamily="34" charset="0"/>
            </a:endParaRPr>
          </a:p>
          <a:p>
            <a:r>
              <a:rPr lang="en-US" sz="1600" b="1" dirty="0" smtClean="0">
                <a:solidFill>
                  <a:schemeClr val="tx1">
                    <a:lumMod val="85000"/>
                    <a:lumOff val="15000"/>
                  </a:schemeClr>
                </a:solidFill>
                <a:latin typeface="Arial" pitchFamily="34" charset="0"/>
                <a:cs typeface="Arial" pitchFamily="34" charset="0"/>
              </a:rPr>
              <a:t>Deliver Continuous Coaching and Development </a:t>
            </a:r>
          </a:p>
          <a:p>
            <a:r>
              <a:rPr lang="en-US" sz="1600" i="1" dirty="0" smtClean="0">
                <a:solidFill>
                  <a:schemeClr val="tx1">
                    <a:lumMod val="85000"/>
                    <a:lumOff val="15000"/>
                  </a:schemeClr>
                </a:solidFill>
                <a:latin typeface="Arial" pitchFamily="34" charset="0"/>
                <a:cs typeface="Arial" pitchFamily="34" charset="0"/>
              </a:rPr>
              <a:t>Mobile T</a:t>
            </a:r>
            <a:r>
              <a:rPr lang="en-US" sz="1600" i="1" dirty="0" smtClean="0">
                <a:solidFill>
                  <a:schemeClr val="tx1">
                    <a:lumMod val="75000"/>
                    <a:lumOff val="25000"/>
                  </a:schemeClr>
                </a:solidFill>
                <a:latin typeface="Arial" pitchFamily="34" charset="0"/>
                <a:cs typeface="Arial" pitchFamily="34" charset="0"/>
              </a:rPr>
              <a:t>ouchbase for continuous </a:t>
            </a:r>
            <a:r>
              <a:rPr lang="en-US" sz="1600" i="1" dirty="0">
                <a:solidFill>
                  <a:schemeClr val="tx1">
                    <a:lumMod val="75000"/>
                    <a:lumOff val="25000"/>
                  </a:schemeClr>
                </a:solidFill>
                <a:latin typeface="Arial" pitchFamily="34" charset="0"/>
                <a:cs typeface="Arial" pitchFamily="34" charset="0"/>
              </a:rPr>
              <a:t>d</a:t>
            </a:r>
            <a:r>
              <a:rPr lang="en-US" sz="1600" i="1" dirty="0" smtClean="0">
                <a:solidFill>
                  <a:schemeClr val="tx1">
                    <a:lumMod val="75000"/>
                    <a:lumOff val="25000"/>
                  </a:schemeClr>
                </a:solidFill>
                <a:latin typeface="Arial" pitchFamily="34" charset="0"/>
                <a:cs typeface="Arial" pitchFamily="34" charset="0"/>
              </a:rPr>
              <a:t>evelopment; </a:t>
            </a:r>
          </a:p>
          <a:p>
            <a:r>
              <a:rPr lang="en-US" sz="1600" i="1" dirty="0" smtClean="0">
                <a:solidFill>
                  <a:schemeClr val="tx1">
                    <a:lumMod val="75000"/>
                    <a:lumOff val="25000"/>
                  </a:schemeClr>
                </a:solidFill>
                <a:latin typeface="Arial" pitchFamily="34" charset="0"/>
                <a:cs typeface="Arial" pitchFamily="34" charset="0"/>
              </a:rPr>
              <a:t>Team Rater for quick team and individual review </a:t>
            </a:r>
            <a:endParaRPr lang="en-US" sz="1600" i="1" dirty="0" smtClean="0">
              <a:solidFill>
                <a:schemeClr val="tx1">
                  <a:lumMod val="85000"/>
                  <a:lumOff val="15000"/>
                </a:schemeClr>
              </a:solidFill>
              <a:latin typeface="Arial" pitchFamily="34" charset="0"/>
              <a:cs typeface="Arial" pitchFamily="34" charset="0"/>
            </a:endParaRPr>
          </a:p>
        </p:txBody>
      </p:sp>
      <p:sp>
        <p:nvSpPr>
          <p:cNvPr id="31" name="Rounded Rectangle 30"/>
          <p:cNvSpPr/>
          <p:nvPr/>
        </p:nvSpPr>
        <p:spPr>
          <a:xfrm>
            <a:off x="3665368" y="4747867"/>
            <a:ext cx="5229450" cy="1448269"/>
          </a:xfrm>
          <a:prstGeom prst="roundRect">
            <a:avLst>
              <a:gd name="adj" fmla="val 98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bg1"/>
              </a:solidFill>
              <a:latin typeface="Arial" pitchFamily="34" charset="0"/>
              <a:cs typeface="Arial" pitchFamily="34" charset="0"/>
            </a:endParaRPr>
          </a:p>
        </p:txBody>
      </p:sp>
      <p:sp>
        <p:nvSpPr>
          <p:cNvPr id="35" name="TextBox 34"/>
          <p:cNvSpPr txBox="1"/>
          <p:nvPr/>
        </p:nvSpPr>
        <p:spPr>
          <a:xfrm>
            <a:off x="5132411" y="4798639"/>
            <a:ext cx="3574512" cy="1292494"/>
          </a:xfrm>
          <a:prstGeom prst="rect">
            <a:avLst/>
          </a:prstGeom>
          <a:noFill/>
        </p:spPr>
        <p:txBody>
          <a:bodyPr wrap="square" rtlCol="0">
            <a:noAutofit/>
          </a:bodyPr>
          <a:lstStyle/>
          <a:p>
            <a:r>
              <a:rPr lang="en-US" sz="1400" i="1" dirty="0">
                <a:latin typeface="Arial" pitchFamily="34" charset="0"/>
                <a:cs typeface="Arial" pitchFamily="34" charset="0"/>
              </a:rPr>
              <a:t>Managers can do performance, compensation and merit bonuses in real time. We knew we were getting that by using SuccessFactors across the board – but we didn’t realize what a big impact that would have.</a:t>
            </a:r>
          </a:p>
        </p:txBody>
      </p:sp>
      <p:sp>
        <p:nvSpPr>
          <p:cNvPr id="36" name="Rectangle 35"/>
          <p:cNvSpPr/>
          <p:nvPr/>
        </p:nvSpPr>
        <p:spPr>
          <a:xfrm>
            <a:off x="4844310" y="4790399"/>
            <a:ext cx="432936"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9900"/>
                </a:solidFill>
                <a:latin typeface="Arial" pitchFamily="34" charset="0"/>
                <a:cs typeface="Arial" pitchFamily="34" charset="0"/>
              </a:rPr>
              <a:t>“</a:t>
            </a:r>
          </a:p>
        </p:txBody>
      </p:sp>
      <p:sp>
        <p:nvSpPr>
          <p:cNvPr id="37" name="Rectangle 36"/>
          <p:cNvSpPr/>
          <p:nvPr/>
        </p:nvSpPr>
        <p:spPr>
          <a:xfrm rot="10800000">
            <a:off x="6108632" y="5598203"/>
            <a:ext cx="432936"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9900"/>
                </a:solidFill>
                <a:latin typeface="Arial" pitchFamily="34" charset="0"/>
                <a:cs typeface="Arial" pitchFamily="34" charset="0"/>
              </a:rPr>
              <a:t>“</a:t>
            </a:r>
          </a:p>
        </p:txBody>
      </p:sp>
      <p:sp>
        <p:nvSpPr>
          <p:cNvPr id="38" name="Rounded Rectangle 37"/>
          <p:cNvSpPr/>
          <p:nvPr/>
        </p:nvSpPr>
        <p:spPr>
          <a:xfrm>
            <a:off x="3806495" y="4860504"/>
            <a:ext cx="1037814" cy="1230629"/>
          </a:xfrm>
          <a:prstGeom prst="roundRect">
            <a:avLst>
              <a:gd name="adj" fmla="val 116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bg1"/>
              </a:solidFill>
              <a:latin typeface="Arial" pitchFamily="34" charset="0"/>
              <a:cs typeface="Arial" pitchFamily="34" charset="0"/>
            </a:endParaRPr>
          </a:p>
        </p:txBody>
      </p:sp>
      <p:pic>
        <p:nvPicPr>
          <p:cNvPr id="39" name="Picture 38"/>
          <p:cNvPicPr>
            <a:picLocks noChangeAspect="1"/>
          </p:cNvPicPr>
          <p:nvPr/>
        </p:nvPicPr>
        <p:blipFill>
          <a:blip r:embed="rId7"/>
          <a:stretch>
            <a:fillRect/>
          </a:stretch>
        </p:blipFill>
        <p:spPr>
          <a:xfrm>
            <a:off x="3836250" y="5258522"/>
            <a:ext cx="949868" cy="394766"/>
          </a:xfrm>
          <a:prstGeom prst="rect">
            <a:avLst/>
          </a:prstGeom>
        </p:spPr>
      </p:pic>
    </p:spTree>
    <p:extLst>
      <p:ext uri="{BB962C8B-B14F-4D97-AF65-F5344CB8AC3E}">
        <p14:creationId xmlns:p14="http://schemas.microsoft.com/office/powerpoint/2010/main" val="36144606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078683" y="1584949"/>
            <a:ext cx="7408102" cy="4570444"/>
            <a:chOff x="89323" y="1489433"/>
            <a:chExt cx="7408102" cy="4570444"/>
          </a:xfrm>
        </p:grpSpPr>
        <p:grpSp>
          <p:nvGrpSpPr>
            <p:cNvPr id="34" name="Group 33"/>
            <p:cNvGrpSpPr/>
            <p:nvPr/>
          </p:nvGrpSpPr>
          <p:grpSpPr>
            <a:xfrm>
              <a:off x="89323" y="1489433"/>
              <a:ext cx="7408102" cy="4570444"/>
              <a:chOff x="1578539" y="1152122"/>
              <a:chExt cx="8276176" cy="5106004"/>
            </a:xfrm>
          </p:grpSpPr>
          <p:sp>
            <p:nvSpPr>
              <p:cNvPr id="47" name="Pentagon 46"/>
              <p:cNvSpPr/>
              <p:nvPr/>
            </p:nvSpPr>
            <p:spPr>
              <a:xfrm rot="5400000">
                <a:off x="262929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defTabSz="908845"/>
                <a:endParaRPr lang="en-US" sz="1400" dirty="0">
                  <a:solidFill>
                    <a:srgbClr val="FFFFFF"/>
                  </a:solidFill>
                  <a:latin typeface="Arial" pitchFamily="34" charset="0"/>
                  <a:cs typeface="Arial" pitchFamily="34" charset="0"/>
                </a:endParaRPr>
              </a:p>
            </p:txBody>
          </p:sp>
          <p:sp>
            <p:nvSpPr>
              <p:cNvPr id="48" name="Pentagon 47"/>
              <p:cNvSpPr/>
              <p:nvPr/>
            </p:nvSpPr>
            <p:spPr>
              <a:xfrm rot="5400000">
                <a:off x="4577598" y="4213193"/>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defTabSz="908845"/>
                <a:endParaRPr lang="en-US" sz="1400" dirty="0">
                  <a:solidFill>
                    <a:srgbClr val="FFFFFF"/>
                  </a:solidFill>
                  <a:latin typeface="Arial" pitchFamily="34" charset="0"/>
                  <a:cs typeface="Arial" pitchFamily="34" charset="0"/>
                </a:endParaRPr>
              </a:p>
            </p:txBody>
          </p:sp>
          <p:sp>
            <p:nvSpPr>
              <p:cNvPr id="50" name="Pentagon 49"/>
              <p:cNvSpPr/>
              <p:nvPr/>
            </p:nvSpPr>
            <p:spPr>
              <a:xfrm rot="5400000">
                <a:off x="653144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defTabSz="908845"/>
                <a:endParaRPr lang="en-US" sz="1400" dirty="0">
                  <a:solidFill>
                    <a:srgbClr val="FFFFFF"/>
                  </a:solidFill>
                  <a:latin typeface="Arial" pitchFamily="34" charset="0"/>
                  <a:cs typeface="Arial" pitchFamily="34" charset="0"/>
                </a:endParaRPr>
              </a:p>
            </p:txBody>
          </p:sp>
          <p:sp>
            <p:nvSpPr>
              <p:cNvPr id="55" name="Rectangle 54"/>
              <p:cNvSpPr/>
              <p:nvPr/>
            </p:nvSpPr>
            <p:spPr>
              <a:xfrm>
                <a:off x="3346414" y="5629613"/>
                <a:ext cx="1170126" cy="369332"/>
              </a:xfrm>
              <a:prstGeom prst="rect">
                <a:avLst/>
              </a:prstGeom>
            </p:spPr>
            <p:txBody>
              <a:bodyPr wrap="square" lIns="121954" tIns="60977" rIns="121954" bIns="60977">
                <a:spAutoFit/>
              </a:bodyPr>
              <a:lstStyle/>
              <a:p>
                <a:pPr defTabSz="908845"/>
                <a:r>
                  <a:rPr lang="en-US" sz="1400" b="1" dirty="0">
                    <a:solidFill>
                      <a:srgbClr val="FFFFFF"/>
                    </a:solidFill>
                    <a:latin typeface="Arial" pitchFamily="34" charset="0"/>
                    <a:cs typeface="Arial" pitchFamily="34" charset="0"/>
                  </a:rPr>
                  <a:t>Content</a:t>
                </a:r>
              </a:p>
            </p:txBody>
          </p:sp>
          <p:sp>
            <p:nvSpPr>
              <p:cNvPr id="59" name="Rectangle 58"/>
              <p:cNvSpPr/>
              <p:nvPr/>
            </p:nvSpPr>
            <p:spPr>
              <a:xfrm>
                <a:off x="5268573" y="5638079"/>
                <a:ext cx="1372205" cy="369332"/>
              </a:xfrm>
              <a:prstGeom prst="rect">
                <a:avLst/>
              </a:prstGeom>
            </p:spPr>
            <p:txBody>
              <a:bodyPr wrap="square" lIns="121954" tIns="60977" rIns="121954" bIns="60977">
                <a:spAutoFit/>
              </a:bodyPr>
              <a:lstStyle/>
              <a:p>
                <a:pPr defTabSz="908845"/>
                <a:r>
                  <a:rPr lang="en-US" sz="1400" b="1" dirty="0">
                    <a:solidFill>
                      <a:srgbClr val="FFFFFF"/>
                    </a:solidFill>
                    <a:latin typeface="Arial" pitchFamily="34" charset="0"/>
                    <a:cs typeface="Arial" pitchFamily="34" charset="0"/>
                  </a:rPr>
                  <a:t>Integration</a:t>
                </a:r>
              </a:p>
            </p:txBody>
          </p:sp>
          <p:pic>
            <p:nvPicPr>
              <p:cNvPr id="60" name="Picture 59" descr="Icons-0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04364" y="5596753"/>
                <a:ext cx="487770" cy="436671"/>
              </a:xfrm>
              <a:prstGeom prst="rect">
                <a:avLst/>
              </a:prstGeom>
            </p:spPr>
          </p:pic>
          <p:sp>
            <p:nvSpPr>
              <p:cNvPr id="61" name="Rectangle 60"/>
              <p:cNvSpPr/>
              <p:nvPr/>
            </p:nvSpPr>
            <p:spPr>
              <a:xfrm>
                <a:off x="6980757" y="5638079"/>
                <a:ext cx="1595624" cy="369332"/>
              </a:xfrm>
              <a:prstGeom prst="rect">
                <a:avLst/>
              </a:prstGeom>
            </p:spPr>
            <p:txBody>
              <a:bodyPr wrap="square" lIns="121954" tIns="60977" rIns="121954" bIns="60977">
                <a:spAutoFit/>
              </a:bodyPr>
              <a:lstStyle/>
              <a:p>
                <a:pPr algn="ctr" defTabSz="908845"/>
                <a:r>
                  <a:rPr lang="en-US" sz="1400" b="1" dirty="0">
                    <a:solidFill>
                      <a:srgbClr val="FFFFFF"/>
                    </a:solidFill>
                    <a:latin typeface="Arial" pitchFamily="34" charset="0"/>
                    <a:cs typeface="Arial" pitchFamily="34" charset="0"/>
                  </a:rPr>
                  <a:t>Extensibility</a:t>
                </a:r>
              </a:p>
            </p:txBody>
          </p:sp>
          <p:pic>
            <p:nvPicPr>
              <p:cNvPr id="62" name="Picture 61" descr="Icons-0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5139" y="5590671"/>
                <a:ext cx="487770" cy="436671"/>
              </a:xfrm>
              <a:prstGeom prst="rect">
                <a:avLst/>
              </a:prstGeom>
            </p:spPr>
          </p:pic>
          <p:pic>
            <p:nvPicPr>
              <p:cNvPr id="63" name="Picture 2" descr="\\psf\Home\Graphic Tank\SAP_Cloud_lg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539" y="1152122"/>
                <a:ext cx="8276176" cy="4635097"/>
              </a:xfrm>
              <a:prstGeom prst="rect">
                <a:avLst/>
              </a:prstGeom>
              <a:noFill/>
              <a:extLst>
                <a:ext uri="{909E8E84-426E-40DD-AFC4-6F175D3DCCD1}">
                  <a14:hiddenFill xmlns:a14="http://schemas.microsoft.com/office/drawing/2010/main">
                    <a:solidFill>
                      <a:srgbClr val="FFFFFF"/>
                    </a:solidFill>
                  </a14:hiddenFill>
                </a:ext>
              </a:extLst>
            </p:spPr>
          </p:pic>
          <p:sp>
            <p:nvSpPr>
              <p:cNvPr id="64" name="Oval 63"/>
              <p:cNvSpPr>
                <a:spLocks noChangeAspect="1"/>
              </p:cNvSpPr>
              <p:nvPr/>
            </p:nvSpPr>
            <p:spPr>
              <a:xfrm>
                <a:off x="4449068" y="2305223"/>
                <a:ext cx="1270080" cy="10898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defTabSz="908845"/>
                <a:r>
                  <a:rPr lang="en-US" sz="1200" b="1" dirty="0">
                    <a:solidFill>
                      <a:srgbClr val="FFFFFF"/>
                    </a:solidFill>
                    <a:latin typeface="Arial" pitchFamily="34" charset="0"/>
                    <a:cs typeface="Arial" pitchFamily="34" charset="0"/>
                  </a:rPr>
                  <a:t>Recruiting</a:t>
                </a:r>
              </a:p>
            </p:txBody>
          </p:sp>
          <p:sp>
            <p:nvSpPr>
              <p:cNvPr id="65" name="Oval 64"/>
              <p:cNvSpPr/>
              <p:nvPr/>
            </p:nvSpPr>
            <p:spPr>
              <a:xfrm>
                <a:off x="5313033" y="2870787"/>
                <a:ext cx="1623964" cy="1378792"/>
              </a:xfrm>
              <a:prstGeom prst="ellipse">
                <a:avLst/>
              </a:prstGeom>
              <a:gradFill>
                <a:gsLst>
                  <a:gs pos="0">
                    <a:srgbClr val="1295D2">
                      <a:alpha val="44000"/>
                      <a:lumMod val="80000"/>
                    </a:srgbClr>
                  </a:gs>
                  <a:gs pos="100000">
                    <a:srgbClr val="006CAE">
                      <a:alpha val="66000"/>
                    </a:srgbClr>
                  </a:gs>
                </a:gsLst>
                <a:path path="circle">
                  <a:fillToRect l="50000" t="50000" r="50000" b="50000"/>
                </a:path>
              </a:gradFill>
              <a:ln w="15875">
                <a:noFill/>
              </a:ln>
            </p:spPr>
            <p:txBody>
              <a:bodyPr wrap="none" lIns="0" tIns="0" rIns="0" bIns="0" anchor="ctr" anchorCtr="0">
                <a:noAutofit/>
              </a:bodyPr>
              <a:lstStyle/>
              <a:p>
                <a:pPr algn="ctr" defTabSz="908845"/>
                <a:r>
                  <a:rPr lang="en-US" sz="2000" b="1" dirty="0">
                    <a:solidFill>
                      <a:srgbClr val="FFFFFF"/>
                    </a:solidFill>
                    <a:latin typeface="Arial" pitchFamily="34" charset="0"/>
                    <a:cs typeface="Arial" pitchFamily="34" charset="0"/>
                  </a:rPr>
                  <a:t>Core</a:t>
                </a:r>
                <a:br>
                  <a:rPr lang="en-US" sz="2000" b="1" dirty="0">
                    <a:solidFill>
                      <a:srgbClr val="FFFFFF"/>
                    </a:solidFill>
                    <a:latin typeface="Arial" pitchFamily="34" charset="0"/>
                    <a:cs typeface="Arial" pitchFamily="34" charset="0"/>
                  </a:rPr>
                </a:br>
                <a:r>
                  <a:rPr lang="en-US" sz="2000" b="1" dirty="0">
                    <a:solidFill>
                      <a:srgbClr val="FFFFFF"/>
                    </a:solidFill>
                    <a:latin typeface="Arial" pitchFamily="34" charset="0"/>
                    <a:cs typeface="Arial" pitchFamily="34" charset="0"/>
                  </a:rPr>
                  <a:t>HR</a:t>
                </a:r>
              </a:p>
            </p:txBody>
          </p:sp>
          <p:sp>
            <p:nvSpPr>
              <p:cNvPr id="66" name="Oval 65"/>
              <p:cNvSpPr>
                <a:spLocks noChangeAspect="1"/>
              </p:cNvSpPr>
              <p:nvPr/>
            </p:nvSpPr>
            <p:spPr>
              <a:xfrm>
                <a:off x="3438744" y="259936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defTabSz="908845"/>
                <a:r>
                  <a:rPr lang="en-US" sz="1050" b="1" dirty="0">
                    <a:solidFill>
                      <a:srgbClr val="FFFFFF"/>
                    </a:solidFill>
                    <a:latin typeface="Arial" pitchFamily="34" charset="0"/>
                    <a:cs typeface="Arial" pitchFamily="34" charset="0"/>
                  </a:rPr>
                  <a:t>Onboarding</a:t>
                </a:r>
              </a:p>
            </p:txBody>
          </p:sp>
          <p:sp>
            <p:nvSpPr>
              <p:cNvPr id="67" name="Oval 66"/>
              <p:cNvSpPr>
                <a:spLocks noChangeAspect="1"/>
              </p:cNvSpPr>
              <p:nvPr/>
            </p:nvSpPr>
            <p:spPr>
              <a:xfrm>
                <a:off x="2843538" y="3185299"/>
                <a:ext cx="1367057" cy="117311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defTabSz="908845"/>
                <a:r>
                  <a:rPr lang="en-US" sz="1200" b="1" dirty="0">
                    <a:solidFill>
                      <a:srgbClr val="FFFFFF"/>
                    </a:solidFill>
                    <a:latin typeface="Arial" pitchFamily="34" charset="0"/>
                    <a:cs typeface="Arial" pitchFamily="34" charset="0"/>
                  </a:rPr>
                  <a:t>Learning</a:t>
                </a:r>
              </a:p>
            </p:txBody>
          </p:sp>
          <p:sp>
            <p:nvSpPr>
              <p:cNvPr id="68" name="Oval 67"/>
              <p:cNvSpPr>
                <a:spLocks noChangeAspect="1"/>
              </p:cNvSpPr>
              <p:nvPr/>
            </p:nvSpPr>
            <p:spPr>
              <a:xfrm>
                <a:off x="4202730" y="3249795"/>
                <a:ext cx="1181594" cy="1013963"/>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defTabSz="908845"/>
                <a:r>
                  <a:rPr lang="en-US" sz="1050" b="1" dirty="0">
                    <a:solidFill>
                      <a:srgbClr val="FFFFFF"/>
                    </a:solidFill>
                    <a:latin typeface="Arial" pitchFamily="34" charset="0"/>
                    <a:cs typeface="Arial" pitchFamily="34" charset="0"/>
                  </a:rPr>
                  <a:t>Succession</a:t>
                </a:r>
                <a:br>
                  <a:rPr lang="en-US" sz="1050" b="1" dirty="0">
                    <a:solidFill>
                      <a:srgbClr val="FFFFFF"/>
                    </a:solidFill>
                    <a:latin typeface="Arial" pitchFamily="34" charset="0"/>
                    <a:cs typeface="Arial" pitchFamily="34" charset="0"/>
                  </a:rPr>
                </a:br>
                <a:r>
                  <a:rPr lang="en-US" sz="1050" b="1" dirty="0">
                    <a:solidFill>
                      <a:srgbClr val="FFFFFF"/>
                    </a:solidFill>
                    <a:latin typeface="Arial" pitchFamily="34" charset="0"/>
                    <a:cs typeface="Arial" pitchFamily="34" charset="0"/>
                  </a:rPr>
                  <a:t>&amp; Development</a:t>
                </a:r>
              </a:p>
            </p:txBody>
          </p:sp>
          <p:sp>
            <p:nvSpPr>
              <p:cNvPr id="69" name="Oval 68"/>
              <p:cNvSpPr>
                <a:spLocks noChangeAspect="1"/>
              </p:cNvSpPr>
              <p:nvPr/>
            </p:nvSpPr>
            <p:spPr>
              <a:xfrm>
                <a:off x="3818969" y="3998951"/>
                <a:ext cx="1329279" cy="11406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defTabSz="908845"/>
                <a:r>
                  <a:rPr lang="en-US" sz="1200" b="1" dirty="0">
                    <a:solidFill>
                      <a:srgbClr val="FFFFFF"/>
                    </a:solidFill>
                    <a:latin typeface="Arial" pitchFamily="34" charset="0"/>
                    <a:cs typeface="Arial" pitchFamily="34" charset="0"/>
                  </a:rPr>
                  <a:t>Performance</a:t>
                </a:r>
              </a:p>
              <a:p>
                <a:pPr algn="ctr" defTabSz="908845"/>
                <a:r>
                  <a:rPr lang="en-US" sz="1200" b="1" dirty="0">
                    <a:solidFill>
                      <a:srgbClr val="FFFFFF"/>
                    </a:solidFill>
                    <a:latin typeface="Arial" pitchFamily="34" charset="0"/>
                    <a:cs typeface="Arial" pitchFamily="34" charset="0"/>
                  </a:rPr>
                  <a:t>&amp; Goals</a:t>
                </a:r>
              </a:p>
            </p:txBody>
          </p:sp>
          <p:sp>
            <p:nvSpPr>
              <p:cNvPr id="70" name="Oval 69"/>
              <p:cNvSpPr>
                <a:spLocks noChangeAspect="1"/>
              </p:cNvSpPr>
              <p:nvPr/>
            </p:nvSpPr>
            <p:spPr>
              <a:xfrm>
                <a:off x="7591063" y="3235617"/>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57150" cmpd="sng">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100" b="1" dirty="0">
                    <a:solidFill>
                      <a:srgbClr val="FFFFFF"/>
                    </a:solidFill>
                    <a:latin typeface="Arial" pitchFamily="34" charset="0"/>
                    <a:cs typeface="Arial" pitchFamily="34" charset="0"/>
                  </a:rPr>
                  <a:t>Workforce </a:t>
                </a:r>
              </a:p>
              <a:p>
                <a:pPr algn="ctr"/>
                <a:r>
                  <a:rPr lang="en-US" sz="1100" b="1" dirty="0">
                    <a:solidFill>
                      <a:srgbClr val="FFFFFF"/>
                    </a:solidFill>
                    <a:latin typeface="Arial" pitchFamily="34" charset="0"/>
                    <a:cs typeface="Arial" pitchFamily="34" charset="0"/>
                  </a:rPr>
                  <a:t>Planning </a:t>
                </a:r>
              </a:p>
            </p:txBody>
          </p:sp>
          <p:sp>
            <p:nvSpPr>
              <p:cNvPr id="71" name="Oval 70"/>
              <p:cNvSpPr>
                <a:spLocks noChangeAspect="1"/>
              </p:cNvSpPr>
              <p:nvPr/>
            </p:nvSpPr>
            <p:spPr>
              <a:xfrm>
                <a:off x="6768469" y="2497856"/>
                <a:ext cx="1337823" cy="114803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defTabSz="908845"/>
                <a:r>
                  <a:rPr lang="en-US" sz="1200" b="1" dirty="0">
                    <a:solidFill>
                      <a:srgbClr val="FFFFFF"/>
                    </a:solidFill>
                    <a:latin typeface="Arial" pitchFamily="34" charset="0"/>
                    <a:cs typeface="Arial" pitchFamily="34" charset="0"/>
                  </a:rPr>
                  <a:t>HR</a:t>
                </a:r>
                <a:br>
                  <a:rPr lang="en-US" sz="1200" b="1" dirty="0">
                    <a:solidFill>
                      <a:srgbClr val="FFFFFF"/>
                    </a:solidFill>
                    <a:latin typeface="Arial" pitchFamily="34" charset="0"/>
                    <a:cs typeface="Arial" pitchFamily="34" charset="0"/>
                  </a:rPr>
                </a:br>
                <a:r>
                  <a:rPr lang="en-US" sz="1200" b="1" dirty="0">
                    <a:solidFill>
                      <a:srgbClr val="FFFFFF"/>
                    </a:solidFill>
                    <a:latin typeface="Arial" pitchFamily="34" charset="0"/>
                    <a:cs typeface="Arial" pitchFamily="34" charset="0"/>
                  </a:rPr>
                  <a:t>Analytics</a:t>
                </a:r>
              </a:p>
            </p:txBody>
          </p:sp>
          <p:sp>
            <p:nvSpPr>
              <p:cNvPr id="72" name="Oval 71"/>
              <p:cNvSpPr>
                <a:spLocks noChangeAspect="1"/>
              </p:cNvSpPr>
              <p:nvPr/>
            </p:nvSpPr>
            <p:spPr>
              <a:xfrm>
                <a:off x="5827014" y="1843012"/>
                <a:ext cx="1261866" cy="1082851"/>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defTabSz="908845"/>
                <a:r>
                  <a:rPr lang="en-US" sz="1100" b="1" dirty="0">
                    <a:solidFill>
                      <a:srgbClr val="FFFFFF"/>
                    </a:solidFill>
                    <a:latin typeface="Arial" pitchFamily="34" charset="0"/>
                    <a:cs typeface="Arial" pitchFamily="34" charset="0"/>
                  </a:rPr>
                  <a:t>Social</a:t>
                </a:r>
                <a:br>
                  <a:rPr lang="en-US" sz="1100" b="1" dirty="0">
                    <a:solidFill>
                      <a:srgbClr val="FFFFFF"/>
                    </a:solidFill>
                    <a:latin typeface="Arial" pitchFamily="34" charset="0"/>
                    <a:cs typeface="Arial" pitchFamily="34" charset="0"/>
                  </a:rPr>
                </a:br>
                <a:r>
                  <a:rPr lang="en-US" sz="1100" b="1" dirty="0">
                    <a:solidFill>
                      <a:srgbClr val="FFFFFF"/>
                    </a:solidFill>
                    <a:latin typeface="Arial" pitchFamily="34" charset="0"/>
                    <a:cs typeface="Arial" pitchFamily="34" charset="0"/>
                  </a:rPr>
                  <a:t>Collaboration</a:t>
                </a:r>
              </a:p>
            </p:txBody>
          </p:sp>
          <p:sp>
            <p:nvSpPr>
              <p:cNvPr id="73" name="Oval 72"/>
              <p:cNvSpPr>
                <a:spLocks noChangeAspect="1"/>
              </p:cNvSpPr>
              <p:nvPr/>
            </p:nvSpPr>
            <p:spPr>
              <a:xfrm>
                <a:off x="6085068" y="3966883"/>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defTabSz="908845"/>
                <a:r>
                  <a:rPr lang="en-US" sz="1100" b="1" dirty="0">
                    <a:solidFill>
                      <a:srgbClr val="FFFFFF"/>
                    </a:solidFill>
                    <a:latin typeface="Arial" pitchFamily="34" charset="0"/>
                    <a:cs typeface="Arial" pitchFamily="34" charset="0"/>
                  </a:rPr>
                  <a:t>Payroll</a:t>
                </a:r>
              </a:p>
            </p:txBody>
          </p:sp>
          <p:sp>
            <p:nvSpPr>
              <p:cNvPr id="74" name="Oval 73"/>
              <p:cNvSpPr>
                <a:spLocks noChangeAspect="1"/>
              </p:cNvSpPr>
              <p:nvPr/>
            </p:nvSpPr>
            <p:spPr>
              <a:xfrm>
                <a:off x="5084109" y="409402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defTabSz="908845"/>
                <a:r>
                  <a:rPr lang="en-US" sz="1050" b="1" dirty="0">
                    <a:solidFill>
                      <a:srgbClr val="FFFFFF"/>
                    </a:solidFill>
                    <a:latin typeface="Arial" pitchFamily="34" charset="0"/>
                    <a:cs typeface="Arial" pitchFamily="34" charset="0"/>
                  </a:rPr>
                  <a:t>Compensation</a:t>
                </a:r>
              </a:p>
            </p:txBody>
          </p:sp>
        </p:grpSp>
        <p:pic>
          <p:nvPicPr>
            <p:cNvPr id="45" name="Picture 44" descr="Icons-0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97337" y="5399123"/>
              <a:ext cx="518664" cy="464571"/>
            </a:xfrm>
            <a:prstGeom prst="rect">
              <a:avLst/>
            </a:prstGeom>
          </p:spPr>
        </p:pic>
      </p:grpSp>
      <p:sp>
        <p:nvSpPr>
          <p:cNvPr id="13314" name="Title 1"/>
          <p:cNvSpPr>
            <a:spLocks noGrp="1"/>
          </p:cNvSpPr>
          <p:nvPr>
            <p:ph type="title"/>
          </p:nvPr>
        </p:nvSpPr>
        <p:spPr/>
        <p:txBody>
          <a:bodyPr/>
          <a:lstStyle/>
          <a:p>
            <a:r>
              <a:rPr lang="en-US" dirty="0" smtClean="0"/>
              <a:t>Succession &amp; Development </a:t>
            </a:r>
            <a:endParaRPr lang="en-US" dirty="0"/>
          </a:p>
        </p:txBody>
      </p:sp>
      <p:sp>
        <p:nvSpPr>
          <p:cNvPr id="25" name="Text Placeholder 3"/>
          <p:cNvSpPr txBox="1">
            <a:spLocks/>
          </p:cNvSpPr>
          <p:nvPr/>
        </p:nvSpPr>
        <p:spPr>
          <a:xfrm>
            <a:off x="5375" y="-8664"/>
            <a:ext cx="5239987" cy="3580104"/>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spcBef>
                <a:spcPts val="600"/>
              </a:spcBef>
              <a:buClr>
                <a:srgbClr val="0096D6"/>
              </a:buClr>
              <a:buFont typeface="Arial" pitchFamily="34" charset="0"/>
              <a:buChar char="•"/>
            </a:pPr>
            <a:endParaRPr lang="en-US" dirty="0" smtClean="0">
              <a:solidFill>
                <a:srgbClr val="000000"/>
              </a:solidFill>
            </a:endParaRPr>
          </a:p>
        </p:txBody>
      </p:sp>
      <p:sp>
        <p:nvSpPr>
          <p:cNvPr id="28" name="Rectangle 27"/>
          <p:cNvSpPr/>
          <p:nvPr/>
        </p:nvSpPr>
        <p:spPr>
          <a:xfrm>
            <a:off x="2584844" y="1082763"/>
            <a:ext cx="5108728" cy="5173424"/>
          </a:xfrm>
          <a:prstGeom prst="rect">
            <a:avLst/>
          </a:prstGeom>
          <a:gradFill flip="none" rotWithShape="1">
            <a:gsLst>
              <a:gs pos="18000">
                <a:schemeClr val="bg1"/>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8" rIns="91393" bIns="45698" rtlCol="0" anchor="ctr"/>
          <a:lstStyle/>
          <a:p>
            <a:pPr algn="ctr" defTabSz="908845"/>
            <a:endParaRPr lang="en-US" sz="1100" dirty="0">
              <a:solidFill>
                <a:srgbClr val="FFFFFF"/>
              </a:solidFill>
              <a:latin typeface="Arial" pitchFamily="34" charset="0"/>
              <a:cs typeface="Arial" pitchFamily="34" charset="0"/>
            </a:endParaRPr>
          </a:p>
        </p:txBody>
      </p:sp>
      <p:sp>
        <p:nvSpPr>
          <p:cNvPr id="29" name="Left Bracket 28"/>
          <p:cNvSpPr/>
          <p:nvPr/>
        </p:nvSpPr>
        <p:spPr>
          <a:xfrm>
            <a:off x="3433001" y="1320372"/>
            <a:ext cx="373551" cy="4935815"/>
          </a:xfrm>
          <a:prstGeom prst="leftBracket">
            <a:avLst>
              <a:gd name="adj" fmla="val 115222"/>
            </a:avLst>
          </a:prstGeom>
          <a:ln w="22225" cap="rnd">
            <a:solidFill>
              <a:schemeClr val="accent5"/>
            </a:solidFill>
            <a:tailEnd type="none"/>
          </a:ln>
        </p:spPr>
        <p:style>
          <a:lnRef idx="1">
            <a:schemeClr val="accent1"/>
          </a:lnRef>
          <a:fillRef idx="0">
            <a:schemeClr val="accent1"/>
          </a:fillRef>
          <a:effectRef idx="0">
            <a:schemeClr val="accent1"/>
          </a:effectRef>
          <a:fontRef idx="minor">
            <a:schemeClr val="tx1"/>
          </a:fontRef>
        </p:style>
        <p:txBody>
          <a:bodyPr lIns="91393" tIns="45698" rIns="91393" bIns="45698" rtlCol="0" anchor="ctr"/>
          <a:lstStyle/>
          <a:p>
            <a:pPr algn="ctr" defTabSz="908845"/>
            <a:endParaRPr lang="en-US" dirty="0">
              <a:solidFill>
                <a:srgbClr val="000000"/>
              </a:solidFill>
            </a:endParaRPr>
          </a:p>
        </p:txBody>
      </p:sp>
      <p:sp>
        <p:nvSpPr>
          <p:cNvPr id="2" name="Rectangle 1"/>
          <p:cNvSpPr/>
          <p:nvPr/>
        </p:nvSpPr>
        <p:spPr>
          <a:xfrm>
            <a:off x="3717735" y="1584949"/>
            <a:ext cx="5170594" cy="2031325"/>
          </a:xfrm>
          <a:prstGeom prst="rect">
            <a:avLst/>
          </a:prstGeom>
        </p:spPr>
        <p:txBody>
          <a:bodyPr wrap="square">
            <a:spAutoFit/>
          </a:bodyPr>
          <a:lstStyle/>
          <a:p>
            <a:pPr defTabSz="908845"/>
            <a:r>
              <a:rPr lang="en-US" b="1" dirty="0" smtClean="0">
                <a:solidFill>
                  <a:srgbClr val="000000">
                    <a:lumMod val="85000"/>
                    <a:lumOff val="15000"/>
                  </a:srgbClr>
                </a:solidFill>
                <a:latin typeface="Arial" pitchFamily="34" charset="0"/>
                <a:cs typeface="Arial" pitchFamily="34" charset="0"/>
              </a:rPr>
              <a:t>Improve Agility and Reduce Risk </a:t>
            </a:r>
          </a:p>
          <a:p>
            <a:pPr defTabSz="908845"/>
            <a:r>
              <a:rPr lang="en-US" i="1" dirty="0" smtClean="0">
                <a:solidFill>
                  <a:srgbClr val="000000">
                    <a:lumMod val="85000"/>
                    <a:lumOff val="15000"/>
                  </a:srgbClr>
                </a:solidFill>
                <a:latin typeface="Arial" pitchFamily="34" charset="0"/>
                <a:cs typeface="Arial" pitchFamily="34" charset="0"/>
              </a:rPr>
              <a:t>Not just for executives, now for everyone … identify comprehensive plans per department </a:t>
            </a:r>
            <a:endParaRPr lang="en-US" b="1" dirty="0">
              <a:solidFill>
                <a:srgbClr val="000000">
                  <a:lumMod val="85000"/>
                  <a:lumOff val="15000"/>
                </a:srgbClr>
              </a:solidFill>
              <a:latin typeface="Arial" pitchFamily="34" charset="0"/>
              <a:cs typeface="Arial" pitchFamily="34" charset="0"/>
            </a:endParaRPr>
          </a:p>
          <a:p>
            <a:pPr defTabSz="908845"/>
            <a:endParaRPr lang="en-US" b="1" dirty="0">
              <a:solidFill>
                <a:srgbClr val="000000">
                  <a:lumMod val="85000"/>
                  <a:lumOff val="15000"/>
                </a:srgbClr>
              </a:solidFill>
              <a:latin typeface="Arial" pitchFamily="34" charset="0"/>
              <a:cs typeface="Arial" pitchFamily="34" charset="0"/>
            </a:endParaRPr>
          </a:p>
          <a:p>
            <a:pPr defTabSz="908845"/>
            <a:r>
              <a:rPr lang="en-US" b="1" dirty="0" smtClean="0">
                <a:solidFill>
                  <a:srgbClr val="000000">
                    <a:lumMod val="85000"/>
                    <a:lumOff val="15000"/>
                  </a:srgbClr>
                </a:solidFill>
                <a:latin typeface="Arial" pitchFamily="34" charset="0"/>
                <a:cs typeface="Arial" pitchFamily="34" charset="0"/>
              </a:rPr>
              <a:t>Increase Engagement and Retention </a:t>
            </a:r>
          </a:p>
          <a:p>
            <a:pPr defTabSz="908845"/>
            <a:r>
              <a:rPr lang="en-US" i="1" dirty="0" smtClean="0">
                <a:solidFill>
                  <a:srgbClr val="000000">
                    <a:lumMod val="85000"/>
                    <a:lumOff val="15000"/>
                  </a:srgbClr>
                </a:solidFill>
                <a:latin typeface="Arial" pitchFamily="34" charset="0"/>
                <a:cs typeface="Arial" pitchFamily="34" charset="0"/>
              </a:rPr>
              <a:t>Employee ‘self service’ , where individuals own their career plans and learning is seamless </a:t>
            </a:r>
            <a:endParaRPr lang="en-US" b="1" dirty="0">
              <a:solidFill>
                <a:srgbClr val="000000">
                  <a:lumMod val="85000"/>
                  <a:lumOff val="15000"/>
                </a:srgbClr>
              </a:solidFill>
              <a:latin typeface="Arial" pitchFamily="34" charset="0"/>
              <a:cs typeface="Arial" pitchFamily="34" charset="0"/>
            </a:endParaRPr>
          </a:p>
        </p:txBody>
      </p:sp>
      <p:sp>
        <p:nvSpPr>
          <p:cNvPr id="46" name="Rounded Rectangle 45"/>
          <p:cNvSpPr/>
          <p:nvPr/>
        </p:nvSpPr>
        <p:spPr>
          <a:xfrm>
            <a:off x="3665368" y="4747867"/>
            <a:ext cx="5229450" cy="1448269"/>
          </a:xfrm>
          <a:prstGeom prst="roundRect">
            <a:avLst>
              <a:gd name="adj" fmla="val 98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845"/>
            <a:endParaRPr lang="en-US" sz="1100" dirty="0">
              <a:solidFill>
                <a:srgbClr val="FFFFFF"/>
              </a:solidFill>
              <a:latin typeface="Arial" pitchFamily="34" charset="0"/>
              <a:cs typeface="Arial" pitchFamily="34" charset="0"/>
            </a:endParaRPr>
          </a:p>
        </p:txBody>
      </p:sp>
      <p:sp>
        <p:nvSpPr>
          <p:cNvPr id="49" name="Rectangle 48"/>
          <p:cNvSpPr/>
          <p:nvPr/>
        </p:nvSpPr>
        <p:spPr>
          <a:xfrm>
            <a:off x="4844310" y="4790399"/>
            <a:ext cx="432936"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845"/>
            <a:r>
              <a:rPr lang="en-US" sz="4400" dirty="0">
                <a:solidFill>
                  <a:srgbClr val="F3901D"/>
                </a:solidFill>
                <a:latin typeface="Arial" pitchFamily="34" charset="0"/>
                <a:cs typeface="Arial" pitchFamily="34" charset="0"/>
              </a:rPr>
              <a:t>“</a:t>
            </a:r>
          </a:p>
        </p:txBody>
      </p:sp>
      <p:sp>
        <p:nvSpPr>
          <p:cNvPr id="51" name="Rectangle 50"/>
          <p:cNvSpPr/>
          <p:nvPr/>
        </p:nvSpPr>
        <p:spPr>
          <a:xfrm rot="10800000">
            <a:off x="8391887" y="5251794"/>
            <a:ext cx="432936"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845"/>
            <a:r>
              <a:rPr lang="en-US" sz="4400" dirty="0">
                <a:solidFill>
                  <a:srgbClr val="F3901D"/>
                </a:solidFill>
                <a:latin typeface="Arial" pitchFamily="34" charset="0"/>
                <a:cs typeface="Arial" pitchFamily="34" charset="0"/>
              </a:rPr>
              <a:t>“</a:t>
            </a:r>
          </a:p>
        </p:txBody>
      </p:sp>
      <p:sp>
        <p:nvSpPr>
          <p:cNvPr id="52" name="Rounded Rectangle 51"/>
          <p:cNvSpPr/>
          <p:nvPr/>
        </p:nvSpPr>
        <p:spPr>
          <a:xfrm>
            <a:off x="3806495" y="4860504"/>
            <a:ext cx="1037814" cy="1230629"/>
          </a:xfrm>
          <a:prstGeom prst="roundRect">
            <a:avLst>
              <a:gd name="adj" fmla="val 116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08845"/>
            <a:endParaRPr lang="en-US" sz="1100" dirty="0">
              <a:solidFill>
                <a:srgbClr val="FFFFFF"/>
              </a:solidFill>
              <a:latin typeface="Arial" pitchFamily="34" charset="0"/>
              <a:cs typeface="Arial" pitchFamily="34" charset="0"/>
            </a:endParaRPr>
          </a:p>
        </p:txBody>
      </p:sp>
      <p:sp>
        <p:nvSpPr>
          <p:cNvPr id="54" name="TextBox 53"/>
          <p:cNvSpPr txBox="1"/>
          <p:nvPr/>
        </p:nvSpPr>
        <p:spPr>
          <a:xfrm>
            <a:off x="5132411" y="4798639"/>
            <a:ext cx="3522192" cy="1150176"/>
          </a:xfrm>
          <a:prstGeom prst="rect">
            <a:avLst/>
          </a:prstGeom>
          <a:noFill/>
        </p:spPr>
        <p:txBody>
          <a:bodyPr wrap="square" rtlCol="0">
            <a:noAutofit/>
          </a:bodyPr>
          <a:lstStyle/>
          <a:p>
            <a:pPr defTabSz="908845">
              <a:spcBef>
                <a:spcPct val="0"/>
              </a:spcBef>
              <a:defRPr/>
            </a:pPr>
            <a:r>
              <a:rPr lang="en-US" sz="1600" i="1" dirty="0" smtClean="0">
                <a:solidFill>
                  <a:srgbClr val="222222"/>
                </a:solidFill>
                <a:latin typeface="Arial" panose="020B0604020202020204" pitchFamily="34" charset="0"/>
                <a:ea typeface="ＭＳ Ｐゴシック" charset="-128"/>
                <a:cs typeface="Arial" panose="020B0604020202020204" pitchFamily="34" charset="0"/>
                <a:sym typeface="Times New Roman Italic" charset="0"/>
              </a:rPr>
              <a:t>Companies </a:t>
            </a:r>
            <a:r>
              <a:rPr lang="en-US" sz="1600" i="1" dirty="0">
                <a:solidFill>
                  <a:srgbClr val="222222"/>
                </a:solidFill>
                <a:latin typeface="Arial" panose="020B0604020202020204" pitchFamily="34" charset="0"/>
                <a:ea typeface="ＭＳ Ｐゴシック" charset="-128"/>
                <a:cs typeface="Arial" panose="020B0604020202020204" pitchFamily="34" charset="0"/>
                <a:sym typeface="Times New Roman Italic" charset="0"/>
              </a:rPr>
              <a:t>with best-practice succession management programs are </a:t>
            </a:r>
            <a:r>
              <a:rPr lang="en-US" sz="1600" i="1" dirty="0">
                <a:solidFill>
                  <a:srgbClr val="222222"/>
                </a:solidFill>
                <a:latin typeface="Arial" panose="020B0604020202020204" pitchFamily="34" charset="0"/>
                <a:ea typeface="ＭＳ Ｐゴシック" charset="-128"/>
                <a:cs typeface="Arial" panose="020B0604020202020204" pitchFamily="34" charset="0"/>
                <a:sym typeface="Times New Roman Bold Italic" charset="0"/>
              </a:rPr>
              <a:t>three times more effective</a:t>
            </a:r>
            <a:r>
              <a:rPr lang="en-US" sz="1600" i="1" dirty="0">
                <a:solidFill>
                  <a:srgbClr val="222222"/>
                </a:solidFill>
                <a:latin typeface="Arial" panose="020B0604020202020204" pitchFamily="34" charset="0"/>
                <a:ea typeface="ＭＳ Ｐゴシック" charset="-128"/>
                <a:cs typeface="Arial" panose="020B0604020202020204" pitchFamily="34" charset="0"/>
                <a:sym typeface="Times New Roman Italic" charset="0"/>
              </a:rPr>
              <a:t> at achieving key business </a:t>
            </a:r>
            <a:r>
              <a:rPr lang="en-US" sz="1600" i="1" dirty="0" smtClean="0">
                <a:solidFill>
                  <a:srgbClr val="222222"/>
                </a:solidFill>
                <a:latin typeface="Arial" panose="020B0604020202020204" pitchFamily="34" charset="0"/>
                <a:ea typeface="ＭＳ Ｐゴシック" charset="-128"/>
                <a:cs typeface="Arial" panose="020B0604020202020204" pitchFamily="34" charset="0"/>
                <a:sym typeface="Times New Roman Italic" charset="0"/>
              </a:rPr>
              <a:t>measures...</a:t>
            </a:r>
            <a:endParaRPr lang="en-US" sz="1600" dirty="0">
              <a:solidFill>
                <a:srgbClr val="000000"/>
              </a:solidFill>
              <a:latin typeface="Arial" panose="020B0604020202020204" pitchFamily="34" charset="0"/>
              <a:ea typeface="ＭＳ Ｐゴシック" pitchFamily="34" charset="-128"/>
              <a:cs typeface="Arial" panose="020B0604020202020204" pitchFamily="34" charset="0"/>
            </a:endParaRPr>
          </a:p>
        </p:txBody>
      </p:sp>
      <p:pic>
        <p:nvPicPr>
          <p:cNvPr id="2050" name="Picture 2" descr="C:\Users\mbrandau\Desktop\imagesCAN0Y4V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7862" y="5240001"/>
            <a:ext cx="957524" cy="437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0123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078683" y="1584949"/>
            <a:ext cx="7408102" cy="4570444"/>
            <a:chOff x="89323" y="1489433"/>
            <a:chExt cx="7408102" cy="4570444"/>
          </a:xfrm>
        </p:grpSpPr>
        <p:grpSp>
          <p:nvGrpSpPr>
            <p:cNvPr id="34" name="Group 33"/>
            <p:cNvGrpSpPr/>
            <p:nvPr/>
          </p:nvGrpSpPr>
          <p:grpSpPr>
            <a:xfrm>
              <a:off x="89323" y="1489433"/>
              <a:ext cx="7408102" cy="4570444"/>
              <a:chOff x="1578539" y="1152122"/>
              <a:chExt cx="8276176" cy="5106004"/>
            </a:xfrm>
          </p:grpSpPr>
          <p:sp>
            <p:nvSpPr>
              <p:cNvPr id="47" name="Pentagon 46"/>
              <p:cNvSpPr/>
              <p:nvPr/>
            </p:nvSpPr>
            <p:spPr>
              <a:xfrm rot="5400000">
                <a:off x="262929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49" name="Pentagon 48"/>
              <p:cNvSpPr/>
              <p:nvPr/>
            </p:nvSpPr>
            <p:spPr>
              <a:xfrm rot="5400000">
                <a:off x="4577598" y="4213193"/>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50" name="Pentagon 49"/>
              <p:cNvSpPr/>
              <p:nvPr/>
            </p:nvSpPr>
            <p:spPr>
              <a:xfrm rot="5400000">
                <a:off x="6531447" y="4213191"/>
                <a:ext cx="2259175" cy="1830692"/>
              </a:xfrm>
              <a:prstGeom prst="homePlate">
                <a:avLst>
                  <a:gd name="adj" fmla="val 14861"/>
                </a:avLst>
              </a:prstGeom>
              <a:gradFill flip="none" rotWithShape="1">
                <a:gsLst>
                  <a:gs pos="0">
                    <a:srgbClr val="1295D2"/>
                  </a:gs>
                  <a:gs pos="53000">
                    <a:srgbClr val="0C6791"/>
                  </a:gs>
                </a:gsLst>
                <a:lin ang="10800000" scaled="0"/>
                <a:tileRect/>
              </a:gradFill>
              <a:ln>
                <a:noFill/>
              </a:ln>
              <a:effectLst>
                <a:outerShdw blurRad="50800" dist="38100" dir="3600000" algn="tl" rotWithShape="0">
                  <a:prstClr val="black">
                    <a:alpha val="17000"/>
                  </a:prstClr>
                </a:outerShdw>
              </a:effectLst>
              <a:scene3d>
                <a:camera prst="obliqueTopRight"/>
                <a:lightRig rig="threePt" dir="t">
                  <a:rot lat="0" lon="0" rev="9000000"/>
                </a:lightRig>
              </a:scene3d>
              <a:sp3d extrusionH="127000" prstMaterial="matte"/>
            </p:spPr>
            <p:style>
              <a:lnRef idx="2">
                <a:schemeClr val="accent1">
                  <a:shade val="50000"/>
                </a:schemeClr>
              </a:lnRef>
              <a:fillRef idx="1">
                <a:schemeClr val="accent1"/>
              </a:fillRef>
              <a:effectRef idx="0">
                <a:schemeClr val="accent1"/>
              </a:effectRef>
              <a:fontRef idx="minor">
                <a:schemeClr val="lt1"/>
              </a:fontRef>
            </p:style>
            <p:txBody>
              <a:bodyPr lIns="121954" tIns="60977" rIns="121954" bIns="60977" rtlCol="0" anchor="ctr"/>
              <a:lstStyle/>
              <a:p>
                <a:pPr algn="ctr"/>
                <a:endParaRPr lang="en-US" sz="1400" dirty="0">
                  <a:solidFill>
                    <a:schemeClr val="bg1"/>
                  </a:solidFill>
                  <a:latin typeface="Arial" pitchFamily="34" charset="0"/>
                  <a:cs typeface="Arial" pitchFamily="34" charset="0"/>
                </a:endParaRPr>
              </a:p>
            </p:txBody>
          </p:sp>
          <p:sp>
            <p:nvSpPr>
              <p:cNvPr id="55" name="Rectangle 54"/>
              <p:cNvSpPr/>
              <p:nvPr/>
            </p:nvSpPr>
            <p:spPr>
              <a:xfrm>
                <a:off x="3346414" y="5629613"/>
                <a:ext cx="1170126"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Content</a:t>
                </a:r>
              </a:p>
            </p:txBody>
          </p:sp>
          <p:sp>
            <p:nvSpPr>
              <p:cNvPr id="58" name="Rectangle 57"/>
              <p:cNvSpPr/>
              <p:nvPr/>
            </p:nvSpPr>
            <p:spPr>
              <a:xfrm>
                <a:off x="5268573" y="5638079"/>
                <a:ext cx="1372205" cy="369332"/>
              </a:xfrm>
              <a:prstGeom prst="rect">
                <a:avLst/>
              </a:prstGeom>
            </p:spPr>
            <p:txBody>
              <a:bodyPr wrap="square" lIns="121954" tIns="60977" rIns="121954" bIns="60977">
                <a:spAutoFit/>
              </a:bodyPr>
              <a:lstStyle/>
              <a:p>
                <a:r>
                  <a:rPr lang="en-US" sz="1400" b="1" dirty="0">
                    <a:solidFill>
                      <a:schemeClr val="bg1"/>
                    </a:solidFill>
                    <a:latin typeface="Arial" pitchFamily="34" charset="0"/>
                    <a:cs typeface="Arial" pitchFamily="34" charset="0"/>
                  </a:rPr>
                  <a:t>Integration</a:t>
                </a:r>
              </a:p>
            </p:txBody>
          </p:sp>
          <p:pic>
            <p:nvPicPr>
              <p:cNvPr id="60" name="Picture 59" descr="Icons-0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04364" y="5596753"/>
                <a:ext cx="487770" cy="436671"/>
              </a:xfrm>
              <a:prstGeom prst="rect">
                <a:avLst/>
              </a:prstGeom>
            </p:spPr>
          </p:pic>
          <p:sp>
            <p:nvSpPr>
              <p:cNvPr id="61" name="Rectangle 60"/>
              <p:cNvSpPr/>
              <p:nvPr/>
            </p:nvSpPr>
            <p:spPr>
              <a:xfrm>
                <a:off x="6980757" y="5638079"/>
                <a:ext cx="1595624" cy="369332"/>
              </a:xfrm>
              <a:prstGeom prst="rect">
                <a:avLst/>
              </a:prstGeom>
            </p:spPr>
            <p:txBody>
              <a:bodyPr wrap="square" lIns="121954" tIns="60977" rIns="121954" bIns="60977">
                <a:spAutoFit/>
              </a:bodyPr>
              <a:lstStyle/>
              <a:p>
                <a:pPr algn="ctr"/>
                <a:r>
                  <a:rPr lang="en-US" sz="1400" b="1" dirty="0">
                    <a:solidFill>
                      <a:schemeClr val="bg1"/>
                    </a:solidFill>
                    <a:latin typeface="Arial" pitchFamily="34" charset="0"/>
                    <a:cs typeface="Arial" pitchFamily="34" charset="0"/>
                  </a:rPr>
                  <a:t>Extensibility</a:t>
                </a:r>
              </a:p>
            </p:txBody>
          </p:sp>
          <p:pic>
            <p:nvPicPr>
              <p:cNvPr id="62" name="Picture 61" descr="Icons-0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35139" y="5590671"/>
                <a:ext cx="487770" cy="436671"/>
              </a:xfrm>
              <a:prstGeom prst="rect">
                <a:avLst/>
              </a:prstGeom>
            </p:spPr>
          </p:pic>
          <p:pic>
            <p:nvPicPr>
              <p:cNvPr id="63" name="Picture 2" descr="\\psf\Home\Graphic Tank\SAP_Cloud_lg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8539" y="1152122"/>
                <a:ext cx="8276176" cy="4635097"/>
              </a:xfrm>
              <a:prstGeom prst="rect">
                <a:avLst/>
              </a:prstGeom>
              <a:noFill/>
              <a:extLst>
                <a:ext uri="{909E8E84-426E-40DD-AFC4-6F175D3DCCD1}">
                  <a14:hiddenFill xmlns:a14="http://schemas.microsoft.com/office/drawing/2010/main">
                    <a:solidFill>
                      <a:srgbClr val="FFFFFF"/>
                    </a:solidFill>
                  </a14:hiddenFill>
                </a:ext>
              </a:extLst>
            </p:spPr>
          </p:pic>
          <p:sp>
            <p:nvSpPr>
              <p:cNvPr id="64" name="Oval 63"/>
              <p:cNvSpPr>
                <a:spLocks noChangeAspect="1"/>
              </p:cNvSpPr>
              <p:nvPr/>
            </p:nvSpPr>
            <p:spPr>
              <a:xfrm>
                <a:off x="4449068" y="2305223"/>
                <a:ext cx="1270080" cy="10898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Recruiting</a:t>
                </a:r>
              </a:p>
            </p:txBody>
          </p:sp>
          <p:sp>
            <p:nvSpPr>
              <p:cNvPr id="65" name="Oval 64"/>
              <p:cNvSpPr/>
              <p:nvPr/>
            </p:nvSpPr>
            <p:spPr>
              <a:xfrm>
                <a:off x="5313033" y="2870787"/>
                <a:ext cx="1623964" cy="1378792"/>
              </a:xfrm>
              <a:prstGeom prst="ellipse">
                <a:avLst/>
              </a:prstGeom>
              <a:gradFill>
                <a:gsLst>
                  <a:gs pos="0">
                    <a:srgbClr val="1295D2">
                      <a:alpha val="44000"/>
                      <a:lumMod val="80000"/>
                    </a:srgbClr>
                  </a:gs>
                  <a:gs pos="100000">
                    <a:srgbClr val="006CAE">
                      <a:alpha val="66000"/>
                    </a:srgbClr>
                  </a:gs>
                </a:gsLst>
                <a:path path="circle">
                  <a:fillToRect l="50000" t="50000" r="50000" b="50000"/>
                </a:path>
              </a:gradFill>
              <a:ln w="15875">
                <a:noFill/>
              </a:ln>
            </p:spPr>
            <p:txBody>
              <a:bodyPr wrap="none" lIns="0" tIns="0" rIns="0" bIns="0" anchor="ctr" anchorCtr="0">
                <a:noAutofit/>
              </a:bodyPr>
              <a:lstStyle/>
              <a:p>
                <a:pPr algn="ctr"/>
                <a:r>
                  <a:rPr lang="en-US" sz="2000" b="1" dirty="0">
                    <a:solidFill>
                      <a:schemeClr val="bg1"/>
                    </a:solidFill>
                    <a:latin typeface="Arial" pitchFamily="34" charset="0"/>
                    <a:cs typeface="Arial" pitchFamily="34" charset="0"/>
                  </a:rPr>
                  <a:t>Core</a:t>
                </a:r>
                <a:br>
                  <a:rPr lang="en-US" sz="2000" b="1" dirty="0">
                    <a:solidFill>
                      <a:schemeClr val="bg1"/>
                    </a:solidFill>
                    <a:latin typeface="Arial" pitchFamily="34" charset="0"/>
                    <a:cs typeface="Arial" pitchFamily="34" charset="0"/>
                  </a:rPr>
                </a:br>
                <a:r>
                  <a:rPr lang="en-US" sz="2000" b="1" dirty="0">
                    <a:solidFill>
                      <a:schemeClr val="bg1"/>
                    </a:solidFill>
                    <a:latin typeface="Arial" pitchFamily="34" charset="0"/>
                    <a:cs typeface="Arial" pitchFamily="34" charset="0"/>
                  </a:rPr>
                  <a:t>HR</a:t>
                </a:r>
              </a:p>
            </p:txBody>
          </p:sp>
          <p:sp>
            <p:nvSpPr>
              <p:cNvPr id="66" name="Oval 65"/>
              <p:cNvSpPr>
                <a:spLocks noChangeAspect="1"/>
              </p:cNvSpPr>
              <p:nvPr/>
            </p:nvSpPr>
            <p:spPr>
              <a:xfrm>
                <a:off x="3438744" y="259936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Onboarding</a:t>
                </a:r>
              </a:p>
            </p:txBody>
          </p:sp>
          <p:sp>
            <p:nvSpPr>
              <p:cNvPr id="67" name="Oval 66"/>
              <p:cNvSpPr>
                <a:spLocks noChangeAspect="1"/>
              </p:cNvSpPr>
              <p:nvPr/>
            </p:nvSpPr>
            <p:spPr>
              <a:xfrm>
                <a:off x="2843538" y="3185299"/>
                <a:ext cx="1367057" cy="1173115"/>
              </a:xfrm>
              <a:prstGeom prst="ellipse">
                <a:avLst/>
              </a:prstGeom>
              <a:solidFill>
                <a:schemeClr val="tx2">
                  <a:alpha val="82000"/>
                </a:schemeClr>
              </a:solidFill>
              <a:ln w="15875">
                <a:solidFill>
                  <a:schemeClr val="lt1">
                    <a:hueOff val="0"/>
                    <a:satOff val="0"/>
                    <a:lumOff val="0"/>
                  </a:schemeClr>
                </a:solid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Learning</a:t>
                </a:r>
              </a:p>
            </p:txBody>
          </p:sp>
          <p:sp>
            <p:nvSpPr>
              <p:cNvPr id="68" name="Oval 67"/>
              <p:cNvSpPr>
                <a:spLocks noChangeAspect="1"/>
              </p:cNvSpPr>
              <p:nvPr/>
            </p:nvSpPr>
            <p:spPr>
              <a:xfrm>
                <a:off x="4202730" y="3249795"/>
                <a:ext cx="1181594" cy="1013963"/>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Succession</a:t>
                </a:r>
                <a:br>
                  <a:rPr lang="en-US" sz="1050" b="1" dirty="0">
                    <a:solidFill>
                      <a:schemeClr val="bg1"/>
                    </a:solidFill>
                    <a:latin typeface="Arial" pitchFamily="34" charset="0"/>
                    <a:cs typeface="Arial" pitchFamily="34" charset="0"/>
                  </a:rPr>
                </a:br>
                <a:r>
                  <a:rPr lang="en-US" sz="1050" b="1" dirty="0">
                    <a:solidFill>
                      <a:schemeClr val="bg1"/>
                    </a:solidFill>
                    <a:latin typeface="Arial" pitchFamily="34" charset="0"/>
                    <a:cs typeface="Arial" pitchFamily="34" charset="0"/>
                  </a:rPr>
                  <a:t>&amp; Development</a:t>
                </a:r>
              </a:p>
            </p:txBody>
          </p:sp>
          <p:sp>
            <p:nvSpPr>
              <p:cNvPr id="69" name="Oval 68"/>
              <p:cNvSpPr>
                <a:spLocks noChangeAspect="1"/>
              </p:cNvSpPr>
              <p:nvPr/>
            </p:nvSpPr>
            <p:spPr>
              <a:xfrm>
                <a:off x="3818969" y="3998951"/>
                <a:ext cx="1329279" cy="1140696"/>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Performance</a:t>
                </a:r>
              </a:p>
              <a:p>
                <a:pPr algn="ctr"/>
                <a:r>
                  <a:rPr lang="en-US" sz="1200" b="1" dirty="0">
                    <a:solidFill>
                      <a:schemeClr val="bg1"/>
                    </a:solidFill>
                    <a:latin typeface="Arial" pitchFamily="34" charset="0"/>
                    <a:cs typeface="Arial" pitchFamily="34" charset="0"/>
                  </a:rPr>
                  <a:t>&amp; Goals</a:t>
                </a:r>
              </a:p>
            </p:txBody>
          </p:sp>
          <p:sp>
            <p:nvSpPr>
              <p:cNvPr id="70" name="Oval 69"/>
              <p:cNvSpPr>
                <a:spLocks noChangeAspect="1"/>
              </p:cNvSpPr>
              <p:nvPr/>
            </p:nvSpPr>
            <p:spPr>
              <a:xfrm>
                <a:off x="7591063" y="3235617"/>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57150" cmpd="sng">
                <a:noFill/>
              </a:ln>
            </p:spPr>
            <p:txBody>
              <a:bodyPr wrap="none" lIns="0" tIns="0" rIns="0" bIns="0" anchor="ctr" anchorCtr="0">
                <a:noAutofit/>
              </a:bodyPr>
              <a:lstStyle>
                <a:defPPr>
                  <a:defRPr lang="en-US"/>
                </a:defPPr>
                <a:lvl1pPr marL="0" algn="l" defTabSz="913829" rtl="0" eaLnBrk="1" latinLnBrk="0" hangingPunct="1">
                  <a:defRPr sz="1700" kern="1200">
                    <a:solidFill>
                      <a:schemeClr val="tx1"/>
                    </a:solidFill>
                    <a:latin typeface="+mn-lt"/>
                    <a:ea typeface="+mn-ea"/>
                    <a:cs typeface="+mn-cs"/>
                  </a:defRPr>
                </a:lvl1pPr>
                <a:lvl2pPr marL="456914" algn="l" defTabSz="913829" rtl="0" eaLnBrk="1" latinLnBrk="0" hangingPunct="1">
                  <a:defRPr sz="1700" kern="1200">
                    <a:solidFill>
                      <a:schemeClr val="tx1"/>
                    </a:solidFill>
                    <a:latin typeface="+mn-lt"/>
                    <a:ea typeface="+mn-ea"/>
                    <a:cs typeface="+mn-cs"/>
                  </a:defRPr>
                </a:lvl2pPr>
                <a:lvl3pPr marL="913829" algn="l" defTabSz="913829" rtl="0" eaLnBrk="1" latinLnBrk="0" hangingPunct="1">
                  <a:defRPr sz="1700" kern="1200">
                    <a:solidFill>
                      <a:schemeClr val="tx1"/>
                    </a:solidFill>
                    <a:latin typeface="+mn-lt"/>
                    <a:ea typeface="+mn-ea"/>
                    <a:cs typeface="+mn-cs"/>
                  </a:defRPr>
                </a:lvl3pPr>
                <a:lvl4pPr marL="1370741" algn="l" defTabSz="913829" rtl="0" eaLnBrk="1" latinLnBrk="0" hangingPunct="1">
                  <a:defRPr sz="1700" kern="1200">
                    <a:solidFill>
                      <a:schemeClr val="tx1"/>
                    </a:solidFill>
                    <a:latin typeface="+mn-lt"/>
                    <a:ea typeface="+mn-ea"/>
                    <a:cs typeface="+mn-cs"/>
                  </a:defRPr>
                </a:lvl4pPr>
                <a:lvl5pPr marL="1827658" algn="l" defTabSz="913829" rtl="0" eaLnBrk="1" latinLnBrk="0" hangingPunct="1">
                  <a:defRPr sz="1700" kern="1200">
                    <a:solidFill>
                      <a:schemeClr val="tx1"/>
                    </a:solidFill>
                    <a:latin typeface="+mn-lt"/>
                    <a:ea typeface="+mn-ea"/>
                    <a:cs typeface="+mn-cs"/>
                  </a:defRPr>
                </a:lvl5pPr>
                <a:lvl6pPr marL="2284571" algn="l" defTabSz="913829" rtl="0" eaLnBrk="1" latinLnBrk="0" hangingPunct="1">
                  <a:defRPr sz="1700" kern="1200">
                    <a:solidFill>
                      <a:schemeClr val="tx1"/>
                    </a:solidFill>
                    <a:latin typeface="+mn-lt"/>
                    <a:ea typeface="+mn-ea"/>
                    <a:cs typeface="+mn-cs"/>
                  </a:defRPr>
                </a:lvl6pPr>
                <a:lvl7pPr marL="2741484" algn="l" defTabSz="913829" rtl="0" eaLnBrk="1" latinLnBrk="0" hangingPunct="1">
                  <a:defRPr sz="1700" kern="1200">
                    <a:solidFill>
                      <a:schemeClr val="tx1"/>
                    </a:solidFill>
                    <a:latin typeface="+mn-lt"/>
                    <a:ea typeface="+mn-ea"/>
                    <a:cs typeface="+mn-cs"/>
                  </a:defRPr>
                </a:lvl7pPr>
                <a:lvl8pPr marL="3198399" algn="l" defTabSz="913829" rtl="0" eaLnBrk="1" latinLnBrk="0" hangingPunct="1">
                  <a:defRPr sz="1700" kern="1200">
                    <a:solidFill>
                      <a:schemeClr val="tx1"/>
                    </a:solidFill>
                    <a:latin typeface="+mn-lt"/>
                    <a:ea typeface="+mn-ea"/>
                    <a:cs typeface="+mn-cs"/>
                  </a:defRPr>
                </a:lvl8pPr>
                <a:lvl9pPr marL="3655313" algn="l" defTabSz="913829" rtl="0" eaLnBrk="1" latinLnBrk="0" hangingPunct="1">
                  <a:defRPr sz="1700" kern="1200">
                    <a:solidFill>
                      <a:schemeClr val="tx1"/>
                    </a:solidFill>
                    <a:latin typeface="+mn-lt"/>
                    <a:ea typeface="+mn-ea"/>
                    <a:cs typeface="+mn-cs"/>
                  </a:defRPr>
                </a:lvl9pPr>
              </a:lstStyle>
              <a:p>
                <a:pPr algn="ctr"/>
                <a:r>
                  <a:rPr lang="en-US" sz="1100" b="1" dirty="0">
                    <a:solidFill>
                      <a:schemeClr val="bg1"/>
                    </a:solidFill>
                    <a:latin typeface="Arial" pitchFamily="34" charset="0"/>
                    <a:cs typeface="Arial" pitchFamily="34" charset="0"/>
                  </a:rPr>
                  <a:t>Workforce </a:t>
                </a:r>
              </a:p>
              <a:p>
                <a:pPr algn="ctr"/>
                <a:r>
                  <a:rPr lang="en-US" sz="1100" b="1" dirty="0">
                    <a:solidFill>
                      <a:schemeClr val="bg1"/>
                    </a:solidFill>
                    <a:latin typeface="Arial" pitchFamily="34" charset="0"/>
                    <a:cs typeface="Arial" pitchFamily="34" charset="0"/>
                  </a:rPr>
                  <a:t>Planning </a:t>
                </a:r>
              </a:p>
            </p:txBody>
          </p:sp>
          <p:sp>
            <p:nvSpPr>
              <p:cNvPr id="71" name="Oval 70"/>
              <p:cNvSpPr>
                <a:spLocks noChangeAspect="1"/>
              </p:cNvSpPr>
              <p:nvPr/>
            </p:nvSpPr>
            <p:spPr>
              <a:xfrm>
                <a:off x="6768469" y="2497856"/>
                <a:ext cx="1337823" cy="1148035"/>
              </a:xfrm>
              <a:prstGeom prst="ellipse">
                <a:avLst/>
              </a:prstGeom>
              <a:gradFill flip="none" rotWithShape="1">
                <a:gsLst>
                  <a:gs pos="0">
                    <a:srgbClr val="1295D2">
                      <a:alpha val="44000"/>
                    </a:srgbClr>
                  </a:gs>
                  <a:gs pos="100000">
                    <a:srgbClr val="1295D2">
                      <a:alpha val="70000"/>
                      <a:lumMod val="88000"/>
                    </a:srgbClr>
                  </a:gs>
                </a:gsLst>
                <a:path path="circle">
                  <a:fillToRect l="50000" t="50000" r="50000" b="50000"/>
                </a:path>
                <a:tileRect/>
              </a:gradFill>
              <a:ln w="15875">
                <a:noFill/>
              </a:ln>
            </p:spPr>
            <p:txBody>
              <a:bodyPr wrap="none" lIns="0" tIns="0" rIns="0" bIns="0" anchor="ctr" anchorCtr="0">
                <a:noAutofit/>
              </a:bodyPr>
              <a:lstStyle/>
              <a:p>
                <a:pPr algn="ctr"/>
                <a:r>
                  <a:rPr lang="en-US" sz="1200" b="1" dirty="0">
                    <a:solidFill>
                      <a:schemeClr val="bg1"/>
                    </a:solidFill>
                    <a:latin typeface="Arial" pitchFamily="34" charset="0"/>
                    <a:cs typeface="Arial" pitchFamily="34" charset="0"/>
                  </a:rPr>
                  <a:t>HR</a:t>
                </a:r>
                <a:br>
                  <a:rPr lang="en-US" sz="1200" b="1" dirty="0">
                    <a:solidFill>
                      <a:schemeClr val="bg1"/>
                    </a:solidFill>
                    <a:latin typeface="Arial" pitchFamily="34" charset="0"/>
                    <a:cs typeface="Arial" pitchFamily="34" charset="0"/>
                  </a:rPr>
                </a:br>
                <a:r>
                  <a:rPr lang="en-US" sz="1200" b="1" dirty="0">
                    <a:solidFill>
                      <a:schemeClr val="bg1"/>
                    </a:solidFill>
                    <a:latin typeface="Arial" pitchFamily="34" charset="0"/>
                    <a:cs typeface="Arial" pitchFamily="34" charset="0"/>
                  </a:rPr>
                  <a:t>Analytics</a:t>
                </a:r>
              </a:p>
            </p:txBody>
          </p:sp>
          <p:sp>
            <p:nvSpPr>
              <p:cNvPr id="72" name="Oval 71"/>
              <p:cNvSpPr>
                <a:spLocks noChangeAspect="1"/>
              </p:cNvSpPr>
              <p:nvPr/>
            </p:nvSpPr>
            <p:spPr>
              <a:xfrm>
                <a:off x="5827014" y="1843012"/>
                <a:ext cx="1261866" cy="1082851"/>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Social</a:t>
                </a:r>
                <a:br>
                  <a:rPr lang="en-US" sz="1100" b="1" dirty="0">
                    <a:solidFill>
                      <a:schemeClr val="bg1"/>
                    </a:solidFill>
                    <a:latin typeface="Arial" pitchFamily="34" charset="0"/>
                    <a:cs typeface="Arial" pitchFamily="34" charset="0"/>
                  </a:rPr>
                </a:br>
                <a:r>
                  <a:rPr lang="en-US" sz="1100" b="1" dirty="0">
                    <a:solidFill>
                      <a:schemeClr val="bg1"/>
                    </a:solidFill>
                    <a:latin typeface="Arial" pitchFamily="34" charset="0"/>
                    <a:cs typeface="Arial" pitchFamily="34" charset="0"/>
                  </a:rPr>
                  <a:t>Collaboration</a:t>
                </a:r>
              </a:p>
            </p:txBody>
          </p:sp>
          <p:sp>
            <p:nvSpPr>
              <p:cNvPr id="73" name="Oval 72"/>
              <p:cNvSpPr>
                <a:spLocks noChangeAspect="1"/>
              </p:cNvSpPr>
              <p:nvPr/>
            </p:nvSpPr>
            <p:spPr>
              <a:xfrm>
                <a:off x="6085068" y="3966883"/>
                <a:ext cx="1144412" cy="981544"/>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100" b="1" dirty="0">
                    <a:solidFill>
                      <a:schemeClr val="bg1"/>
                    </a:solidFill>
                    <a:latin typeface="Arial" pitchFamily="34" charset="0"/>
                    <a:cs typeface="Arial" pitchFamily="34" charset="0"/>
                  </a:rPr>
                  <a:t>Payroll</a:t>
                </a:r>
              </a:p>
            </p:txBody>
          </p:sp>
          <p:sp>
            <p:nvSpPr>
              <p:cNvPr id="74" name="Oval 73"/>
              <p:cNvSpPr>
                <a:spLocks noChangeAspect="1"/>
              </p:cNvSpPr>
              <p:nvPr/>
            </p:nvSpPr>
            <p:spPr>
              <a:xfrm>
                <a:off x="5084109" y="4094027"/>
                <a:ext cx="1086460" cy="932328"/>
              </a:xfrm>
              <a:prstGeom prst="ellipse">
                <a:avLst/>
              </a:prstGeom>
              <a:gradFill>
                <a:gsLst>
                  <a:gs pos="0">
                    <a:srgbClr val="1295D2">
                      <a:alpha val="11000"/>
                    </a:srgbClr>
                  </a:gs>
                  <a:gs pos="100000">
                    <a:srgbClr val="1295D2">
                      <a:alpha val="54000"/>
                    </a:srgbClr>
                  </a:gs>
                </a:gsLst>
                <a:path path="circle">
                  <a:fillToRect l="50000" t="50000" r="50000" b="50000"/>
                </a:path>
              </a:gradFill>
              <a:ln w="15875">
                <a:noFill/>
              </a:ln>
            </p:spPr>
            <p:txBody>
              <a:bodyPr wrap="none" lIns="0" tIns="0" rIns="0" bIns="0" anchor="ctr" anchorCtr="0">
                <a:noAutofit/>
              </a:bodyPr>
              <a:lstStyle/>
              <a:p>
                <a:pPr algn="ctr"/>
                <a:r>
                  <a:rPr lang="en-US" sz="1050" b="1" dirty="0">
                    <a:solidFill>
                      <a:schemeClr val="bg1"/>
                    </a:solidFill>
                    <a:latin typeface="Arial" pitchFamily="34" charset="0"/>
                    <a:cs typeface="Arial" pitchFamily="34" charset="0"/>
                  </a:rPr>
                  <a:t>Compensation</a:t>
                </a:r>
              </a:p>
            </p:txBody>
          </p:sp>
        </p:grpSp>
        <p:pic>
          <p:nvPicPr>
            <p:cNvPr id="45" name="Picture 44" descr="Icons-02.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97337" y="5399123"/>
              <a:ext cx="518664" cy="464571"/>
            </a:xfrm>
            <a:prstGeom prst="rect">
              <a:avLst/>
            </a:prstGeom>
          </p:spPr>
        </p:pic>
      </p:grpSp>
      <p:sp>
        <p:nvSpPr>
          <p:cNvPr id="13314" name="Title 1"/>
          <p:cNvSpPr>
            <a:spLocks noGrp="1"/>
          </p:cNvSpPr>
          <p:nvPr>
            <p:ph type="title"/>
          </p:nvPr>
        </p:nvSpPr>
        <p:spPr/>
        <p:txBody>
          <a:bodyPr/>
          <a:lstStyle/>
          <a:p>
            <a:r>
              <a:rPr lang="en-US" dirty="0" smtClean="0"/>
              <a:t>SuccessFactors Learning</a:t>
            </a:r>
            <a:endParaRPr lang="en-US" dirty="0"/>
          </a:p>
        </p:txBody>
      </p:sp>
      <p:sp>
        <p:nvSpPr>
          <p:cNvPr id="25" name="Text Placeholder 3"/>
          <p:cNvSpPr txBox="1">
            <a:spLocks/>
          </p:cNvSpPr>
          <p:nvPr/>
        </p:nvSpPr>
        <p:spPr>
          <a:xfrm>
            <a:off x="5375" y="-8664"/>
            <a:ext cx="5239987" cy="3580104"/>
          </a:xfrm>
          <a:prstGeom prst="rect">
            <a:avLst/>
          </a:prstGeom>
        </p:spPr>
        <p:txBody>
          <a:bodyPr/>
          <a:lst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spcBef>
                <a:spcPts val="600"/>
              </a:spcBef>
              <a:buFont typeface="Arial" pitchFamily="34" charset="0"/>
              <a:buChar char="•"/>
            </a:pPr>
            <a:endParaRPr lang="en-US" dirty="0" smtClean="0"/>
          </a:p>
        </p:txBody>
      </p:sp>
      <p:sp>
        <p:nvSpPr>
          <p:cNvPr id="32" name="Title 1"/>
          <p:cNvSpPr txBox="1">
            <a:spLocks/>
          </p:cNvSpPr>
          <p:nvPr/>
        </p:nvSpPr>
        <p:spPr bwMode="gray">
          <a:xfrm>
            <a:off x="319181" y="516486"/>
            <a:ext cx="8505646" cy="830823"/>
          </a:xfrm>
          <a:prstGeom prst="rect">
            <a:avLst/>
          </a:prstGeom>
        </p:spPr>
        <p:txBody>
          <a:bodyPr vert="horz" lIns="91405" tIns="45703" rIns="91405" bIns="45703" rtlCol="0" anchor="b" anchorCtr="0">
            <a:noAutofit/>
          </a:bodyPr>
          <a:lstStyle>
            <a:lvl1pPr algn="l" defTabSz="914057" rtl="0" eaLnBrk="1" latinLnBrk="0" hangingPunct="1">
              <a:lnSpc>
                <a:spcPct val="90000"/>
              </a:lnSpc>
              <a:spcBef>
                <a:spcPct val="0"/>
              </a:spcBef>
              <a:buNone/>
              <a:defRPr sz="2800" kern="1200">
                <a:solidFill>
                  <a:schemeClr val="bg1"/>
                </a:solidFill>
                <a:latin typeface="Arial" pitchFamily="34" charset="0"/>
                <a:ea typeface="+mj-ea"/>
                <a:cs typeface="Arial" pitchFamily="34" charset="0"/>
              </a:defRPr>
            </a:lvl1pPr>
          </a:lstStyle>
          <a:p>
            <a:endParaRPr lang="en-US" dirty="0" smtClean="0"/>
          </a:p>
        </p:txBody>
      </p:sp>
      <p:sp>
        <p:nvSpPr>
          <p:cNvPr id="28" name="Rectangle 27"/>
          <p:cNvSpPr/>
          <p:nvPr/>
        </p:nvSpPr>
        <p:spPr>
          <a:xfrm>
            <a:off x="2584844" y="1082763"/>
            <a:ext cx="5108728" cy="5173424"/>
          </a:xfrm>
          <a:prstGeom prst="rect">
            <a:avLst/>
          </a:prstGeom>
          <a:gradFill flip="none" rotWithShape="1">
            <a:gsLst>
              <a:gs pos="18000">
                <a:schemeClr val="bg1"/>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8" rIns="91393" bIns="45698" rtlCol="0" anchor="ctr"/>
          <a:lstStyle/>
          <a:p>
            <a:pPr algn="ctr"/>
            <a:endParaRPr lang="en-US" sz="1100" dirty="0">
              <a:solidFill>
                <a:schemeClr val="bg1"/>
              </a:solidFill>
              <a:latin typeface="Arial" pitchFamily="34" charset="0"/>
              <a:cs typeface="Arial" pitchFamily="34" charset="0"/>
            </a:endParaRPr>
          </a:p>
        </p:txBody>
      </p:sp>
      <p:sp>
        <p:nvSpPr>
          <p:cNvPr id="29" name="Left Bracket 28"/>
          <p:cNvSpPr/>
          <p:nvPr/>
        </p:nvSpPr>
        <p:spPr>
          <a:xfrm>
            <a:off x="3433001" y="1320372"/>
            <a:ext cx="373551" cy="4935815"/>
          </a:xfrm>
          <a:prstGeom prst="leftBracket">
            <a:avLst>
              <a:gd name="adj" fmla="val 115222"/>
            </a:avLst>
          </a:prstGeom>
          <a:ln w="22225" cap="rnd">
            <a:solidFill>
              <a:schemeClr val="accent5"/>
            </a:solidFill>
            <a:tailEnd type="none"/>
          </a:ln>
        </p:spPr>
        <p:style>
          <a:lnRef idx="1">
            <a:schemeClr val="accent1"/>
          </a:lnRef>
          <a:fillRef idx="0">
            <a:schemeClr val="accent1"/>
          </a:fillRef>
          <a:effectRef idx="0">
            <a:schemeClr val="accent1"/>
          </a:effectRef>
          <a:fontRef idx="minor">
            <a:schemeClr val="tx1"/>
          </a:fontRef>
        </p:style>
        <p:txBody>
          <a:bodyPr lIns="91393" tIns="45698" rIns="91393" bIns="45698" rtlCol="0" anchor="ctr"/>
          <a:lstStyle/>
          <a:p>
            <a:pPr algn="ctr"/>
            <a:endParaRPr lang="en-US" dirty="0"/>
          </a:p>
        </p:txBody>
      </p:sp>
      <p:grpSp>
        <p:nvGrpSpPr>
          <p:cNvPr id="30" name="Group 29"/>
          <p:cNvGrpSpPr/>
          <p:nvPr/>
        </p:nvGrpSpPr>
        <p:grpSpPr>
          <a:xfrm>
            <a:off x="3665368" y="4588449"/>
            <a:ext cx="5263915" cy="1448269"/>
            <a:chOff x="4889703" y="4757258"/>
            <a:chExt cx="7022209" cy="1448269"/>
          </a:xfrm>
        </p:grpSpPr>
        <p:sp>
          <p:nvSpPr>
            <p:cNvPr id="31" name="Rounded Rectangle 30"/>
            <p:cNvSpPr/>
            <p:nvPr/>
          </p:nvSpPr>
          <p:spPr>
            <a:xfrm>
              <a:off x="4889703" y="4757258"/>
              <a:ext cx="6976232" cy="1448269"/>
            </a:xfrm>
            <a:prstGeom prst="roundRect">
              <a:avLst>
                <a:gd name="adj" fmla="val 98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bg1"/>
                </a:solidFill>
                <a:latin typeface="Arial" pitchFamily="34" charset="0"/>
                <a:cs typeface="Arial" pitchFamily="34" charset="0"/>
              </a:endParaRPr>
            </a:p>
          </p:txBody>
        </p:sp>
        <p:sp>
          <p:nvSpPr>
            <p:cNvPr id="35" name="TextBox 34"/>
            <p:cNvSpPr txBox="1"/>
            <p:nvPr/>
          </p:nvSpPr>
          <p:spPr>
            <a:xfrm>
              <a:off x="6846779" y="4887312"/>
              <a:ext cx="4768498" cy="1292494"/>
            </a:xfrm>
            <a:prstGeom prst="rect">
              <a:avLst/>
            </a:prstGeom>
            <a:noFill/>
          </p:spPr>
          <p:txBody>
            <a:bodyPr wrap="square" rtlCol="0">
              <a:noAutofit/>
            </a:bodyPr>
            <a:lstStyle/>
            <a:p>
              <a:r>
                <a:rPr lang="en-US" sz="1400" i="1" dirty="0">
                  <a:latin typeface="Arial" pitchFamily="34" charset="0"/>
                  <a:cs typeface="Arial" pitchFamily="34" charset="0"/>
                </a:rPr>
                <a:t>SuccessFactors LMS has enhanced the user experience greatly and simplified access and reporting. The partnership with SuccessFactors has been just great. SuccessFactors certainly meets our needs.</a:t>
              </a:r>
            </a:p>
          </p:txBody>
        </p:sp>
        <p:sp>
          <p:nvSpPr>
            <p:cNvPr id="36" name="Rectangle 35"/>
            <p:cNvSpPr/>
            <p:nvPr/>
          </p:nvSpPr>
          <p:spPr>
            <a:xfrm>
              <a:off x="6462444" y="4799790"/>
              <a:ext cx="577548"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9900"/>
                  </a:solidFill>
                  <a:latin typeface="Arial" pitchFamily="34" charset="0"/>
                  <a:cs typeface="Arial" pitchFamily="34" charset="0"/>
                </a:rPr>
                <a:t>“</a:t>
              </a:r>
            </a:p>
          </p:txBody>
        </p:sp>
        <p:sp>
          <p:nvSpPr>
            <p:cNvPr id="37" name="Rectangle 36"/>
            <p:cNvSpPr/>
            <p:nvPr/>
          </p:nvSpPr>
          <p:spPr>
            <a:xfrm rot="10800000">
              <a:off x="11334363" y="5429723"/>
              <a:ext cx="577549" cy="577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9900"/>
                  </a:solidFill>
                  <a:latin typeface="Arial" pitchFamily="34" charset="0"/>
                  <a:cs typeface="Arial" pitchFamily="34" charset="0"/>
                </a:rPr>
                <a:t>“</a:t>
              </a:r>
            </a:p>
          </p:txBody>
        </p:sp>
        <p:sp>
          <p:nvSpPr>
            <p:cNvPr id="38" name="Rounded Rectangle 37"/>
            <p:cNvSpPr/>
            <p:nvPr/>
          </p:nvSpPr>
          <p:spPr>
            <a:xfrm>
              <a:off x="5077971" y="4869895"/>
              <a:ext cx="1384473" cy="1230629"/>
            </a:xfrm>
            <a:prstGeom prst="roundRect">
              <a:avLst>
                <a:gd name="adj" fmla="val 1166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bg1"/>
                </a:solidFill>
                <a:latin typeface="Arial" pitchFamily="34" charset="0"/>
                <a:cs typeface="Arial" pitchFamily="34" charset="0"/>
              </a:endParaRPr>
            </a:p>
          </p:txBody>
        </p:sp>
        <p:pic>
          <p:nvPicPr>
            <p:cNvPr id="39" name="Picture 38" descr="images.jpg"/>
            <p:cNvPicPr>
              <a:picLocks noChangeAspect="1"/>
            </p:cNvPicPr>
            <p:nvPr/>
          </p:nvPicPr>
          <p:blipFill rotWithShape="1">
            <a:blip r:embed="rId7" cstate="print"/>
            <a:srcRect l="9874" r="6483"/>
            <a:stretch/>
          </p:blipFill>
          <p:spPr>
            <a:xfrm>
              <a:off x="5172759" y="4968962"/>
              <a:ext cx="1202647" cy="896125"/>
            </a:xfrm>
            <a:prstGeom prst="rect">
              <a:avLst/>
            </a:prstGeom>
          </p:spPr>
        </p:pic>
      </p:grpSp>
      <p:sp>
        <p:nvSpPr>
          <p:cNvPr id="40" name="TextBox 39"/>
          <p:cNvSpPr txBox="1"/>
          <p:nvPr/>
        </p:nvSpPr>
        <p:spPr>
          <a:xfrm>
            <a:off x="3695687" y="1347309"/>
            <a:ext cx="5323622" cy="3046954"/>
          </a:xfrm>
          <a:prstGeom prst="rect">
            <a:avLst/>
          </a:prstGeom>
          <a:noFill/>
        </p:spPr>
        <p:txBody>
          <a:bodyPr wrap="square" lIns="91405" tIns="45703" rIns="91405" bIns="45703" rtlCol="0">
            <a:spAutoFit/>
          </a:bodyPr>
          <a:lstStyle/>
          <a:p>
            <a:endParaRPr lang="en-US" sz="1600" b="1" dirty="0" smtClean="0">
              <a:solidFill>
                <a:schemeClr val="tx1">
                  <a:lumMod val="85000"/>
                  <a:lumOff val="15000"/>
                </a:schemeClr>
              </a:solidFill>
              <a:latin typeface="Arial" pitchFamily="34" charset="0"/>
              <a:cs typeface="Arial" pitchFamily="34" charset="0"/>
            </a:endParaRPr>
          </a:p>
          <a:p>
            <a:r>
              <a:rPr lang="en-US" sz="1600" b="1" dirty="0" smtClean="0">
                <a:solidFill>
                  <a:schemeClr val="tx1">
                    <a:lumMod val="85000"/>
                    <a:lumOff val="15000"/>
                  </a:schemeClr>
                </a:solidFill>
                <a:latin typeface="Arial" pitchFamily="34" charset="0"/>
                <a:cs typeface="Arial" pitchFamily="34" charset="0"/>
              </a:rPr>
              <a:t>Ensure Compliance and Reduce Regulatory Risk </a:t>
            </a:r>
            <a:r>
              <a:rPr lang="en-US" sz="1600" b="1" dirty="0">
                <a:solidFill>
                  <a:schemeClr val="tx1">
                    <a:lumMod val="85000"/>
                    <a:lumOff val="15000"/>
                  </a:schemeClr>
                </a:solidFill>
                <a:latin typeface="Arial" pitchFamily="34" charset="0"/>
                <a:cs typeface="Arial" pitchFamily="34" charset="0"/>
              </a:rPr>
              <a:t/>
            </a:r>
            <a:br>
              <a:rPr lang="en-US" sz="1600" b="1" dirty="0">
                <a:solidFill>
                  <a:schemeClr val="tx1">
                    <a:lumMod val="85000"/>
                    <a:lumOff val="15000"/>
                  </a:schemeClr>
                </a:solidFill>
                <a:latin typeface="Arial" pitchFamily="34" charset="0"/>
                <a:cs typeface="Arial" pitchFamily="34" charset="0"/>
              </a:rPr>
            </a:br>
            <a:r>
              <a:rPr lang="en-US" sz="1600" i="1" dirty="0" smtClean="0">
                <a:solidFill>
                  <a:schemeClr val="tx1">
                    <a:lumMod val="85000"/>
                    <a:lumOff val="15000"/>
                  </a:schemeClr>
                </a:solidFill>
                <a:latin typeface="Arial" pitchFamily="34" charset="0"/>
                <a:cs typeface="Arial" pitchFamily="34" charset="0"/>
              </a:rPr>
              <a:t>With the industries most highly regarded learning management system (LMS) and optional Validated SaaS</a:t>
            </a:r>
          </a:p>
          <a:p>
            <a:endParaRPr lang="en-US" sz="1600" b="1" dirty="0" smtClean="0">
              <a:solidFill>
                <a:schemeClr val="tx1">
                  <a:lumMod val="85000"/>
                  <a:lumOff val="15000"/>
                </a:schemeClr>
              </a:solidFill>
              <a:latin typeface="Arial" pitchFamily="34" charset="0"/>
              <a:cs typeface="Arial" pitchFamily="34" charset="0"/>
            </a:endParaRPr>
          </a:p>
          <a:p>
            <a:r>
              <a:rPr lang="en-US" sz="1600" b="1" dirty="0" smtClean="0">
                <a:solidFill>
                  <a:schemeClr val="tx1">
                    <a:lumMod val="85000"/>
                    <a:lumOff val="15000"/>
                  </a:schemeClr>
                </a:solidFill>
                <a:latin typeface="Arial" pitchFamily="34" charset="0"/>
                <a:cs typeface="Arial" pitchFamily="34" charset="0"/>
              </a:rPr>
              <a:t>Accelerate Performance and Development </a:t>
            </a:r>
          </a:p>
          <a:p>
            <a:r>
              <a:rPr lang="en-US" sz="1600" i="1" dirty="0" smtClean="0">
                <a:solidFill>
                  <a:schemeClr val="tx1">
                    <a:lumMod val="85000"/>
                    <a:lumOff val="15000"/>
                  </a:schemeClr>
                </a:solidFill>
                <a:latin typeface="Arial" pitchFamily="34" charset="0"/>
                <a:cs typeface="Arial" pitchFamily="34" charset="0"/>
              </a:rPr>
              <a:t>Blend formal, informal, and social learning and deliver all via mobile to accelerate </a:t>
            </a:r>
            <a:r>
              <a:rPr lang="en-US" sz="1600" i="1" dirty="0">
                <a:solidFill>
                  <a:schemeClr val="tx1">
                    <a:lumMod val="85000"/>
                    <a:lumOff val="15000"/>
                  </a:schemeClr>
                </a:solidFill>
                <a:latin typeface="Arial" pitchFamily="34" charset="0"/>
                <a:cs typeface="Arial" pitchFamily="34" charset="0"/>
              </a:rPr>
              <a:t>business impact</a:t>
            </a:r>
            <a:endParaRPr lang="en-US" sz="1600" dirty="0">
              <a:solidFill>
                <a:schemeClr val="tx1">
                  <a:lumMod val="85000"/>
                  <a:lumOff val="15000"/>
                </a:schemeClr>
              </a:solidFill>
              <a:latin typeface="Arial" pitchFamily="34" charset="0"/>
              <a:cs typeface="Arial" pitchFamily="34" charset="0"/>
            </a:endParaRPr>
          </a:p>
          <a:p>
            <a:endParaRPr lang="en-US" sz="1600" b="1" dirty="0" smtClean="0">
              <a:solidFill>
                <a:schemeClr val="tx1">
                  <a:lumMod val="85000"/>
                  <a:lumOff val="15000"/>
                </a:schemeClr>
              </a:solidFill>
              <a:latin typeface="Arial" pitchFamily="34" charset="0"/>
              <a:cs typeface="Arial" pitchFamily="34" charset="0"/>
            </a:endParaRPr>
          </a:p>
          <a:p>
            <a:r>
              <a:rPr lang="en-US" sz="1600" b="1" dirty="0" smtClean="0">
                <a:solidFill>
                  <a:schemeClr val="tx1">
                    <a:lumMod val="85000"/>
                    <a:lumOff val="15000"/>
                  </a:schemeClr>
                </a:solidFill>
                <a:latin typeface="Arial" pitchFamily="34" charset="0"/>
                <a:cs typeface="Arial" pitchFamily="34" charset="0"/>
              </a:rPr>
              <a:t>Extended Learning Beyond Your Employees</a:t>
            </a:r>
          </a:p>
          <a:p>
            <a:r>
              <a:rPr lang="en-US" sz="1600" i="1" dirty="0" smtClean="0">
                <a:solidFill>
                  <a:schemeClr val="tx1">
                    <a:lumMod val="85000"/>
                    <a:lumOff val="15000"/>
                  </a:schemeClr>
                </a:solidFill>
                <a:latin typeface="Arial" pitchFamily="34" charset="0"/>
                <a:cs typeface="Arial" pitchFamily="34" charset="0"/>
              </a:rPr>
              <a:t>Cost-effectively deliver </a:t>
            </a:r>
            <a:r>
              <a:rPr lang="en-US" sz="1600" i="1" dirty="0">
                <a:solidFill>
                  <a:schemeClr val="tx1">
                    <a:lumMod val="85000"/>
                    <a:lumOff val="15000"/>
                  </a:schemeClr>
                </a:solidFill>
                <a:latin typeface="Arial" pitchFamily="34" charset="0"/>
                <a:cs typeface="Arial" pitchFamily="34" charset="0"/>
              </a:rPr>
              <a:t>training </a:t>
            </a:r>
            <a:r>
              <a:rPr lang="en-US" sz="1600" i="1" dirty="0" smtClean="0">
                <a:solidFill>
                  <a:schemeClr val="tx1">
                    <a:lumMod val="85000"/>
                    <a:lumOff val="15000"/>
                  </a:schemeClr>
                </a:solidFill>
                <a:latin typeface="Arial" pitchFamily="34" charset="0"/>
                <a:cs typeface="Arial" pitchFamily="34" charset="0"/>
              </a:rPr>
              <a:t>to </a:t>
            </a:r>
            <a:r>
              <a:rPr lang="en-US" sz="1600" i="1" dirty="0">
                <a:solidFill>
                  <a:schemeClr val="tx1">
                    <a:lumMod val="85000"/>
                    <a:lumOff val="15000"/>
                  </a:schemeClr>
                </a:solidFill>
                <a:latin typeface="Arial" pitchFamily="34" charset="0"/>
                <a:cs typeface="Arial" pitchFamily="34" charset="0"/>
              </a:rPr>
              <a:t>your partners, customers and extended business network </a:t>
            </a:r>
          </a:p>
        </p:txBody>
      </p:sp>
    </p:spTree>
    <p:extLst>
      <p:ext uri="{BB962C8B-B14F-4D97-AF65-F5344CB8AC3E}">
        <p14:creationId xmlns:p14="http://schemas.microsoft.com/office/powerpoint/2010/main" val="12376153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a:srcRect b="27583"/>
          <a:stretch/>
        </p:blipFill>
        <p:spPr>
          <a:xfrm>
            <a:off x="0" y="-1919"/>
            <a:ext cx="9144000" cy="2490240"/>
          </a:xfrm>
          <a:prstGeom prst="rect">
            <a:avLst/>
          </a:prstGeom>
        </p:spPr>
      </p:pic>
      <p:sp>
        <p:nvSpPr>
          <p:cNvPr id="5" name="Content Placeholder 2"/>
          <p:cNvSpPr>
            <a:spLocks noGrp="1"/>
          </p:cNvSpPr>
          <p:nvPr>
            <p:ph idx="1"/>
          </p:nvPr>
        </p:nvSpPr>
        <p:spPr>
          <a:xfrm>
            <a:off x="152400" y="2667000"/>
            <a:ext cx="6096000" cy="4191000"/>
          </a:xfrm>
        </p:spPr>
        <p:txBody>
          <a:bodyPr>
            <a:normAutofit fontScale="70000" lnSpcReduction="20000"/>
          </a:bodyPr>
          <a:lstStyle/>
          <a:p>
            <a:r>
              <a:rPr lang="en-US" dirty="0" smtClean="0"/>
              <a:t>Experience is not cliché – it’s vital</a:t>
            </a:r>
          </a:p>
          <a:p>
            <a:pPr lvl="1"/>
            <a:r>
              <a:rPr lang="en-US" dirty="0" smtClean="0"/>
              <a:t>The most experienced SAP/SuccessFactors Partner in the World</a:t>
            </a:r>
          </a:p>
          <a:p>
            <a:pPr lvl="1"/>
            <a:r>
              <a:rPr lang="en-US" dirty="0" smtClean="0"/>
              <a:t>100s </a:t>
            </a:r>
            <a:r>
              <a:rPr lang="en-US" dirty="0"/>
              <a:t>of years </a:t>
            </a:r>
            <a:r>
              <a:rPr lang="en-US" dirty="0" smtClean="0"/>
              <a:t>of collective </a:t>
            </a:r>
            <a:r>
              <a:rPr lang="en-US" dirty="0"/>
              <a:t>SuccessFactors implementation </a:t>
            </a:r>
            <a:r>
              <a:rPr lang="en-US" dirty="0" smtClean="0"/>
              <a:t>experience</a:t>
            </a:r>
            <a:br>
              <a:rPr lang="en-US" dirty="0" smtClean="0"/>
            </a:br>
            <a:endParaRPr lang="en-US" dirty="0" smtClean="0"/>
          </a:p>
          <a:p>
            <a:r>
              <a:rPr lang="en-US" dirty="0" smtClean="0"/>
              <a:t>More SuccessFactors customers than any SAP partner</a:t>
            </a:r>
            <a:endParaRPr lang="en-US" dirty="0"/>
          </a:p>
          <a:p>
            <a:pPr lvl="1"/>
            <a:r>
              <a:rPr lang="en-US" dirty="0" smtClean="0"/>
              <a:t>1,600+ customers serviced in 30 countries in (7) years</a:t>
            </a:r>
          </a:p>
          <a:p>
            <a:pPr lvl="1"/>
            <a:r>
              <a:rPr lang="en-US" dirty="0" smtClean="0"/>
              <a:t>4,000+ customer projects</a:t>
            </a:r>
            <a:br>
              <a:rPr lang="en-US" dirty="0" smtClean="0"/>
            </a:br>
            <a:endParaRPr lang="en-US" dirty="0" smtClean="0"/>
          </a:p>
          <a:p>
            <a:r>
              <a:rPr lang="en-US" dirty="0" smtClean="0"/>
              <a:t>From Large to Small--</a:t>
            </a:r>
            <a:r>
              <a:rPr lang="en-US" dirty="0" err="1" smtClean="0"/>
              <a:t>Aasonn’s</a:t>
            </a:r>
            <a:r>
              <a:rPr lang="en-US" dirty="0" smtClean="0"/>
              <a:t> broad range of customers</a:t>
            </a:r>
          </a:p>
          <a:p>
            <a:pPr lvl="1"/>
            <a:r>
              <a:rPr lang="en-US" dirty="0" smtClean="0"/>
              <a:t>35 of the Fortune 500 </a:t>
            </a:r>
          </a:p>
          <a:p>
            <a:pPr lvl="1"/>
            <a:r>
              <a:rPr lang="en-US" dirty="0" smtClean="0"/>
              <a:t>5 of the Fortune 100 </a:t>
            </a:r>
          </a:p>
          <a:p>
            <a:pPr lvl="1"/>
            <a:r>
              <a:rPr lang="en-US" dirty="0" smtClean="0"/>
              <a:t>5 of the largest private companies in the USA</a:t>
            </a:r>
            <a:br>
              <a:rPr lang="en-US" dirty="0" smtClean="0"/>
            </a:br>
            <a:endParaRPr lang="en-US" dirty="0" smtClean="0"/>
          </a:p>
          <a:p>
            <a:r>
              <a:rPr lang="en-US" dirty="0" smtClean="0"/>
              <a:t>Growing at the Speed of Light</a:t>
            </a:r>
          </a:p>
          <a:p>
            <a:pPr lvl="1"/>
            <a:r>
              <a:rPr lang="en-US" dirty="0" smtClean="0"/>
              <a:t>70-100% YOY growth</a:t>
            </a:r>
          </a:p>
          <a:p>
            <a:pPr lvl="1"/>
            <a:r>
              <a:rPr lang="en-US" dirty="0" smtClean="0"/>
              <a:t>Investing $20M to add a new Division for delivering BPO Services</a:t>
            </a:r>
            <a:br>
              <a:rPr lang="en-US" dirty="0" smtClean="0"/>
            </a:br>
            <a:endParaRPr lang="en-US" dirty="0" smtClean="0"/>
          </a:p>
          <a:p>
            <a:r>
              <a:rPr lang="en-US" dirty="0" smtClean="0"/>
              <a:t>Global Coverage Model</a:t>
            </a:r>
          </a:p>
          <a:p>
            <a:pPr lvl="1"/>
            <a:r>
              <a:rPr lang="en-US" dirty="0" smtClean="0"/>
              <a:t>Global coverage with Head Offices in North America, Europe, and Asia Pacific</a:t>
            </a:r>
          </a:p>
          <a:p>
            <a:pPr lvl="1"/>
            <a:r>
              <a:rPr lang="en-US" dirty="0" smtClean="0"/>
              <a:t>Over 400 active SuccessFactors projects in over 10 countries</a:t>
            </a:r>
          </a:p>
          <a:p>
            <a:endParaRPr lang="en-US" dirty="0"/>
          </a:p>
        </p:txBody>
      </p:sp>
      <p:pic>
        <p:nvPicPr>
          <p:cNvPr id="6" name="Picture 5"/>
          <p:cNvPicPr>
            <a:picLocks noChangeAspect="1"/>
          </p:cNvPicPr>
          <p:nvPr/>
        </p:nvPicPr>
        <p:blipFill rotWithShape="1">
          <a:blip r:embed="rId3"/>
          <a:srcRect l="45929" r="1574"/>
          <a:stretch/>
        </p:blipFill>
        <p:spPr>
          <a:xfrm>
            <a:off x="6192345" y="2743200"/>
            <a:ext cx="2875455" cy="1384300"/>
          </a:xfrm>
          <a:prstGeom prst="rect">
            <a:avLst/>
          </a:prstGeom>
        </p:spPr>
      </p:pic>
      <p:pic>
        <p:nvPicPr>
          <p:cNvPr id="7" name="Picture 6"/>
          <p:cNvPicPr>
            <a:picLocks noChangeAspect="1"/>
          </p:cNvPicPr>
          <p:nvPr/>
        </p:nvPicPr>
        <p:blipFill rotWithShape="1">
          <a:blip r:embed="rId3"/>
          <a:srcRect l="-1520" t="1265" r="59357" b="-1265"/>
          <a:stretch/>
        </p:blipFill>
        <p:spPr>
          <a:xfrm>
            <a:off x="6705600" y="4267200"/>
            <a:ext cx="2187028" cy="1384300"/>
          </a:xfrm>
          <a:prstGeom prst="rect">
            <a:avLst/>
          </a:prstGeom>
        </p:spPr>
      </p:pic>
      <p:sp>
        <p:nvSpPr>
          <p:cNvPr id="8" name="TextBox 7"/>
          <p:cNvSpPr txBox="1"/>
          <p:nvPr/>
        </p:nvSpPr>
        <p:spPr>
          <a:xfrm>
            <a:off x="7696200" y="4267200"/>
            <a:ext cx="1447800" cy="1569660"/>
          </a:xfrm>
          <a:prstGeom prst="rect">
            <a:avLst/>
          </a:prstGeom>
          <a:solidFill>
            <a:schemeClr val="bg1"/>
          </a:solidFill>
        </p:spPr>
        <p:txBody>
          <a:bodyPr wrap="square" rtlCol="0">
            <a:spAutoFit/>
          </a:bodyPr>
          <a:lstStyle/>
          <a:p>
            <a:r>
              <a:rPr lang="en-US" sz="1200" dirty="0" smtClean="0"/>
              <a:t>1600+ customers</a:t>
            </a:r>
          </a:p>
          <a:p>
            <a:r>
              <a:rPr lang="en-US" sz="1200" dirty="0" smtClean="0"/>
              <a:t>400 Active projects</a:t>
            </a:r>
          </a:p>
          <a:p>
            <a:endParaRPr lang="en-US" sz="1200" dirty="0" smtClean="0"/>
          </a:p>
          <a:p>
            <a:r>
              <a:rPr lang="en-US" sz="1200" dirty="0" smtClean="0"/>
              <a:t>Projects in </a:t>
            </a:r>
            <a:br>
              <a:rPr lang="en-US" sz="1200" dirty="0" smtClean="0"/>
            </a:br>
            <a:r>
              <a:rPr lang="en-US" sz="1200" dirty="0" smtClean="0"/>
              <a:t>30+ countries on </a:t>
            </a:r>
            <a:br>
              <a:rPr lang="en-US" sz="1200" dirty="0" smtClean="0"/>
            </a:br>
            <a:r>
              <a:rPr lang="en-US" sz="1200" dirty="0" smtClean="0"/>
              <a:t>5 continents</a:t>
            </a:r>
          </a:p>
          <a:p>
            <a:endParaRPr lang="en-US" sz="1200" dirty="0" smtClean="0"/>
          </a:p>
          <a:p>
            <a:endParaRPr lang="en-US" sz="1200" dirty="0"/>
          </a:p>
        </p:txBody>
      </p:sp>
      <p:sp>
        <p:nvSpPr>
          <p:cNvPr id="10" name="TextBox 9"/>
          <p:cNvSpPr txBox="1"/>
          <p:nvPr/>
        </p:nvSpPr>
        <p:spPr>
          <a:xfrm>
            <a:off x="7772400" y="2819400"/>
            <a:ext cx="1295400" cy="646331"/>
          </a:xfrm>
          <a:prstGeom prst="rect">
            <a:avLst/>
          </a:prstGeom>
          <a:solidFill>
            <a:schemeClr val="bg1"/>
          </a:solidFill>
        </p:spPr>
        <p:txBody>
          <a:bodyPr wrap="square" rtlCol="0">
            <a:spAutoFit/>
          </a:bodyPr>
          <a:lstStyle/>
          <a:p>
            <a:r>
              <a:rPr lang="en-US" sz="1200" dirty="0" smtClean="0"/>
              <a:t>4,000 Successful Cloud Projects</a:t>
            </a:r>
          </a:p>
          <a:p>
            <a:endParaRPr lang="en-US" sz="1200" dirty="0" smtClean="0"/>
          </a:p>
        </p:txBody>
      </p:sp>
    </p:spTree>
    <p:extLst>
      <p:ext uri="{BB962C8B-B14F-4D97-AF65-F5344CB8AC3E}">
        <p14:creationId xmlns:p14="http://schemas.microsoft.com/office/powerpoint/2010/main" val="3107272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HR System continuum…  </a:t>
            </a:r>
            <a:br>
              <a:rPr lang="en-US" dirty="0" smtClean="0"/>
            </a:br>
            <a:r>
              <a:rPr lang="en-US" dirty="0" smtClean="0"/>
              <a:t>Aasonn can help you navigate through each stage</a:t>
            </a:r>
            <a:endParaRPr lang="en-US" dirty="0"/>
          </a:p>
        </p:txBody>
      </p:sp>
      <p:pic>
        <p:nvPicPr>
          <p:cNvPr id="4" name="Content Placeholder 3" descr="Aasonn_DeploymentStages_PPTSlide_v4.jpg"/>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val="0"/>
              </a:ext>
            </a:extLst>
          </a:blip>
          <a:srcRect l="4463" t="14890" r="8955" b="3253"/>
          <a:stretch/>
        </p:blipFill>
        <p:spPr>
          <a:xfrm>
            <a:off x="3343737" y="1217379"/>
            <a:ext cx="5805852" cy="4116621"/>
          </a:xfrm>
          <a:prstGeom prst="rect">
            <a:avLst/>
          </a:prstGeom>
        </p:spPr>
      </p:pic>
      <p:pic>
        <p:nvPicPr>
          <p:cNvPr id="5" name="Picture 4"/>
          <p:cNvPicPr>
            <a:picLocks noChangeAspect="1"/>
          </p:cNvPicPr>
          <p:nvPr/>
        </p:nvPicPr>
        <p:blipFill>
          <a:blip r:embed="rId4"/>
          <a:stretch>
            <a:fillRect/>
          </a:stretch>
        </p:blipFill>
        <p:spPr>
          <a:xfrm>
            <a:off x="152400" y="1676400"/>
            <a:ext cx="3155678" cy="3124200"/>
          </a:xfrm>
          <a:prstGeom prst="rect">
            <a:avLst/>
          </a:prstGeom>
        </p:spPr>
      </p:pic>
      <p:sp>
        <p:nvSpPr>
          <p:cNvPr id="6" name="Rectangle 5"/>
          <p:cNvSpPr/>
          <p:nvPr/>
        </p:nvSpPr>
        <p:spPr>
          <a:xfrm>
            <a:off x="152400" y="1295400"/>
            <a:ext cx="1443537" cy="369332"/>
          </a:xfrm>
          <a:prstGeom prst="rect">
            <a:avLst/>
          </a:prstGeom>
        </p:spPr>
        <p:txBody>
          <a:bodyPr wrap="none">
            <a:spAutoFit/>
          </a:bodyPr>
          <a:lstStyle/>
          <a:p>
            <a:r>
              <a:rPr lang="en-US" b="1" dirty="0" smtClean="0"/>
              <a:t>Our Offering</a:t>
            </a:r>
            <a:endParaRPr lang="en-US" b="1" dirty="0"/>
          </a:p>
        </p:txBody>
      </p:sp>
      <p:sp>
        <p:nvSpPr>
          <p:cNvPr id="7" name="Title 1"/>
          <p:cNvSpPr txBox="1">
            <a:spLocks/>
          </p:cNvSpPr>
          <p:nvPr/>
        </p:nvSpPr>
        <p:spPr>
          <a:xfrm>
            <a:off x="228600" y="5334000"/>
            <a:ext cx="6934200" cy="1269007"/>
          </a:xfrm>
          <a:prstGeom prst="rect">
            <a:avLst/>
          </a:prstGeom>
        </p:spPr>
        <p:txBody>
          <a:bodyPr anchor="ctr" anchorCtr="0"/>
          <a:lstStyle>
            <a:lvl1pPr algn="l" defTabSz="914400" rtl="0" eaLnBrk="1" latinLnBrk="0" hangingPunct="1">
              <a:spcBef>
                <a:spcPct val="0"/>
              </a:spcBef>
              <a:buNone/>
              <a:defRPr sz="2800" b="0" kern="1200">
                <a:solidFill>
                  <a:srgbClr val="C00000"/>
                </a:solidFill>
                <a:latin typeface="+mj-lt"/>
                <a:ea typeface="+mj-ea"/>
                <a:cs typeface="+mj-cs"/>
              </a:defRPr>
            </a:lvl1pPr>
          </a:lstStyle>
          <a:p>
            <a:r>
              <a:rPr lang="en-US" sz="1500" i="1" dirty="0" smtClean="0">
                <a:solidFill>
                  <a:schemeClr val="tx2"/>
                </a:solidFill>
              </a:rPr>
              <a:t>“I would absolutely recommend Aasonn.  </a:t>
            </a:r>
            <a:br>
              <a:rPr lang="en-US" sz="1500" i="1" dirty="0" smtClean="0">
                <a:solidFill>
                  <a:schemeClr val="tx2"/>
                </a:solidFill>
              </a:rPr>
            </a:br>
            <a:r>
              <a:rPr lang="en-US" sz="1500" i="1" dirty="0" smtClean="0">
                <a:solidFill>
                  <a:schemeClr val="tx2"/>
                </a:solidFill>
              </a:rPr>
              <a:t>They have both the knowledge and skill set to implement </a:t>
            </a:r>
            <a:br>
              <a:rPr lang="en-US" sz="1500" i="1" dirty="0" smtClean="0">
                <a:solidFill>
                  <a:schemeClr val="tx2"/>
                </a:solidFill>
              </a:rPr>
            </a:br>
            <a:r>
              <a:rPr lang="en-US" sz="1500" i="1" dirty="0" smtClean="0">
                <a:solidFill>
                  <a:schemeClr val="tx2"/>
                </a:solidFill>
              </a:rPr>
              <a:t>your </a:t>
            </a:r>
            <a:r>
              <a:rPr lang="en-US" sz="1500" i="1" dirty="0" err="1" smtClean="0">
                <a:solidFill>
                  <a:schemeClr val="tx2"/>
                </a:solidFill>
              </a:rPr>
              <a:t>Successfactors</a:t>
            </a:r>
            <a:r>
              <a:rPr lang="en-US" sz="1500" i="1" dirty="0" smtClean="0">
                <a:solidFill>
                  <a:schemeClr val="tx2"/>
                </a:solidFill>
              </a:rPr>
              <a:t> system and offer a partnership you can rely on. </a:t>
            </a:r>
            <a:br>
              <a:rPr lang="en-US" sz="1500" i="1" dirty="0" smtClean="0">
                <a:solidFill>
                  <a:schemeClr val="tx2"/>
                </a:solidFill>
              </a:rPr>
            </a:br>
            <a:r>
              <a:rPr lang="en-US" sz="1500" dirty="0" smtClean="0">
                <a:solidFill>
                  <a:schemeClr val="tx2"/>
                </a:solidFill>
              </a:rPr>
              <a:t> </a:t>
            </a:r>
          </a:p>
          <a:p>
            <a:r>
              <a:rPr lang="en-US" sz="1500" dirty="0" smtClean="0">
                <a:solidFill>
                  <a:schemeClr val="tx2"/>
                </a:solidFill>
              </a:rPr>
              <a:t>- Marc </a:t>
            </a:r>
            <a:r>
              <a:rPr lang="en-US" sz="1500" dirty="0" err="1" smtClean="0">
                <a:solidFill>
                  <a:schemeClr val="tx2"/>
                </a:solidFill>
              </a:rPr>
              <a:t>Farrugia</a:t>
            </a:r>
            <a:r>
              <a:rPr lang="en-US" sz="1500" dirty="0" smtClean="0">
                <a:solidFill>
                  <a:schemeClr val="tx2"/>
                </a:solidFill>
              </a:rPr>
              <a:t>, Sun Communities</a:t>
            </a:r>
            <a:endParaRPr lang="en-US" sz="1500" dirty="0">
              <a:solidFill>
                <a:schemeClr val="tx2"/>
              </a:solidFill>
            </a:endParaRPr>
          </a:p>
        </p:txBody>
      </p:sp>
      <p:pic>
        <p:nvPicPr>
          <p:cNvPr id="8" name="Picture 7"/>
          <p:cNvPicPr>
            <a:picLocks noChangeAspect="1"/>
          </p:cNvPicPr>
          <p:nvPr/>
        </p:nvPicPr>
        <p:blipFill>
          <a:blip r:embed="rId5"/>
          <a:stretch>
            <a:fillRect/>
          </a:stretch>
        </p:blipFill>
        <p:spPr>
          <a:xfrm>
            <a:off x="3124200" y="6248400"/>
            <a:ext cx="1745008" cy="383388"/>
          </a:xfrm>
          <a:prstGeom prst="rect">
            <a:avLst/>
          </a:prstGeom>
        </p:spPr>
      </p:pic>
    </p:spTree>
    <p:extLst>
      <p:ext uri="{BB962C8B-B14F-4D97-AF65-F5344CB8AC3E}">
        <p14:creationId xmlns:p14="http://schemas.microsoft.com/office/powerpoint/2010/main" val="161192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Partners</a:t>
            </a:r>
            <a:endParaRPr lang="en-US" dirty="0"/>
          </a:p>
        </p:txBody>
      </p:sp>
      <p:sp>
        <p:nvSpPr>
          <p:cNvPr id="3" name="Content Placeholder 2"/>
          <p:cNvSpPr>
            <a:spLocks noGrp="1"/>
          </p:cNvSpPr>
          <p:nvPr>
            <p:ph idx="1"/>
          </p:nvPr>
        </p:nvSpPr>
        <p:spPr/>
        <p:txBody>
          <a:bodyPr>
            <a:normAutofit fontScale="92500" lnSpcReduction="10000"/>
          </a:bodyPr>
          <a:lstStyle/>
          <a:p>
            <a:r>
              <a:rPr lang="en-US" sz="2000" dirty="0" err="1"/>
              <a:t>SuccessFactors</a:t>
            </a:r>
            <a:endParaRPr lang="en-US" sz="2000" dirty="0"/>
          </a:p>
          <a:p>
            <a:pPr lvl="1"/>
            <a:r>
              <a:rPr lang="en-US" sz="1800" dirty="0"/>
              <a:t>Human Resources (Since 2007)</a:t>
            </a:r>
          </a:p>
          <a:p>
            <a:pPr lvl="2"/>
            <a:r>
              <a:rPr lang="en-US" sz="1400" dirty="0"/>
              <a:t>Workforce Planning &amp; Analytics</a:t>
            </a:r>
          </a:p>
          <a:p>
            <a:pPr lvl="2"/>
            <a:r>
              <a:rPr lang="en-US" sz="1400" dirty="0" smtClean="0"/>
              <a:t>Human Resources </a:t>
            </a:r>
            <a:endParaRPr lang="en-US" sz="1400" dirty="0"/>
          </a:p>
          <a:p>
            <a:pPr lvl="2"/>
            <a:r>
              <a:rPr lang="en-US" sz="1400" dirty="0"/>
              <a:t>Talent and Learning </a:t>
            </a:r>
            <a:r>
              <a:rPr lang="en-US" sz="1400" dirty="0" smtClean="0"/>
              <a:t>Management</a:t>
            </a:r>
          </a:p>
          <a:p>
            <a:r>
              <a:rPr lang="en-US" sz="2000" dirty="0"/>
              <a:t>SAP</a:t>
            </a:r>
          </a:p>
          <a:p>
            <a:pPr lvl="1"/>
            <a:r>
              <a:rPr lang="en-US" sz="1800" dirty="0" smtClean="0"/>
              <a:t>Cloud for Financials and Travel Products </a:t>
            </a:r>
            <a:r>
              <a:rPr lang="en-US" sz="1800" dirty="0"/>
              <a:t>(since 2012)</a:t>
            </a:r>
          </a:p>
          <a:p>
            <a:pPr lvl="2"/>
            <a:r>
              <a:rPr lang="en-US" sz="1400" dirty="0"/>
              <a:t>CRM, Projects</a:t>
            </a:r>
          </a:p>
          <a:p>
            <a:pPr lvl="2"/>
            <a:r>
              <a:rPr lang="en-US" sz="1400" dirty="0"/>
              <a:t>Financials, Supply Chain, and </a:t>
            </a:r>
            <a:r>
              <a:rPr lang="en-US" sz="1400" dirty="0" smtClean="0"/>
              <a:t>Manufacturing</a:t>
            </a:r>
            <a:br>
              <a:rPr lang="en-US" sz="1400" dirty="0" smtClean="0"/>
            </a:br>
            <a:endParaRPr lang="en-US" sz="1400" dirty="0" smtClean="0"/>
          </a:p>
          <a:p>
            <a:r>
              <a:rPr lang="en-US" sz="2000" dirty="0"/>
              <a:t>Dell </a:t>
            </a:r>
            <a:r>
              <a:rPr lang="en-US" sz="2000" dirty="0" err="1"/>
              <a:t>Boomi</a:t>
            </a:r>
            <a:endParaRPr lang="en-US" sz="2000" dirty="0"/>
          </a:p>
          <a:p>
            <a:pPr lvl="1"/>
            <a:r>
              <a:rPr lang="en-US" sz="1800" dirty="0"/>
              <a:t>Data Integration (since 2010)</a:t>
            </a:r>
          </a:p>
          <a:p>
            <a:pPr lvl="2"/>
            <a:r>
              <a:rPr lang="en-US" sz="1400" dirty="0"/>
              <a:t>Cloud-to-Cloud</a:t>
            </a:r>
          </a:p>
          <a:p>
            <a:pPr lvl="2"/>
            <a:r>
              <a:rPr lang="en-US" sz="1400" dirty="0"/>
              <a:t>Cloud-to-On </a:t>
            </a:r>
            <a:r>
              <a:rPr lang="en-US" sz="1400" dirty="0" smtClean="0"/>
              <a:t>Premise</a:t>
            </a:r>
            <a:br>
              <a:rPr lang="en-US" sz="1400" dirty="0" smtClean="0"/>
            </a:br>
            <a:endParaRPr lang="en-US" sz="1400" dirty="0" smtClean="0"/>
          </a:p>
          <a:p>
            <a:r>
              <a:rPr lang="en-US" sz="2100" dirty="0" err="1" smtClean="0"/>
              <a:t>Castlight</a:t>
            </a:r>
            <a:endParaRPr lang="en-US" sz="2100" dirty="0" smtClean="0"/>
          </a:p>
          <a:p>
            <a:pPr lvl="1"/>
            <a:r>
              <a:rPr lang="en-US" sz="1800" dirty="0" smtClean="0"/>
              <a:t>Healthcare Transparency (since 2013)</a:t>
            </a:r>
          </a:p>
          <a:p>
            <a:pPr lvl="2"/>
            <a:r>
              <a:rPr lang="en-US" sz="1400" dirty="0" smtClean="0"/>
              <a:t>#</a:t>
            </a:r>
            <a:r>
              <a:rPr lang="en-US" sz="1400" dirty="0"/>
              <a:t>1 on The Wall Street Journal’s list of “the Top 50 Venture-Backed Companies in 2011</a:t>
            </a:r>
          </a:p>
          <a:p>
            <a:pPr lvl="2"/>
            <a:r>
              <a:rPr lang="en-US" sz="1400" dirty="0"/>
              <a:t>Major force of change in American Healthcare</a:t>
            </a:r>
          </a:p>
          <a:p>
            <a:pPr lvl="2"/>
            <a:endParaRPr lang="en-US" sz="1400" dirty="0" smtClean="0"/>
          </a:p>
          <a:p>
            <a:endParaRPr lang="en-US" sz="2000"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295400"/>
            <a:ext cx="1785939" cy="8393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2514600"/>
            <a:ext cx="1309527" cy="7682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3" name="Picture 5" descr="Dell Boom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3733800"/>
            <a:ext cx="1579524" cy="601296"/>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91400" y="4724400"/>
            <a:ext cx="1514875" cy="5278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6616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t>
            </a:r>
            <a:r>
              <a:rPr lang="en-US" dirty="0" smtClean="0"/>
              <a:t>implement &amp; sell </a:t>
            </a:r>
            <a:r>
              <a:rPr lang="en-US" dirty="0" smtClean="0"/>
              <a:t>the Entire </a:t>
            </a:r>
            <a:r>
              <a:rPr lang="en-US" dirty="0" err="1" smtClean="0"/>
              <a:t>BizX</a:t>
            </a:r>
            <a:r>
              <a:rPr lang="en-US" dirty="0" smtClean="0"/>
              <a:t> Suite </a:t>
            </a:r>
            <a:br>
              <a:rPr lang="en-US" dirty="0" smtClean="0"/>
            </a:br>
            <a:r>
              <a:rPr lang="en-US" dirty="0" smtClean="0"/>
              <a:t>with a Blueprint for </a:t>
            </a:r>
            <a:r>
              <a:rPr lang="en-US" dirty="0"/>
              <a:t>Success </a:t>
            </a:r>
            <a:r>
              <a:rPr lang="en-US" dirty="0" smtClean="0"/>
              <a:t>(BizX</a:t>
            </a:r>
            <a:r>
              <a:rPr lang="en-US" baseline="30000" dirty="0" smtClean="0"/>
              <a:t>2 </a:t>
            </a:r>
            <a:r>
              <a:rPr lang="en-US" dirty="0"/>
              <a:t>)</a:t>
            </a:r>
          </a:p>
        </p:txBody>
      </p:sp>
      <p:sp>
        <p:nvSpPr>
          <p:cNvPr id="3" name="Content Placeholder 2"/>
          <p:cNvSpPr>
            <a:spLocks noGrp="1"/>
          </p:cNvSpPr>
          <p:nvPr>
            <p:ph idx="1"/>
          </p:nvPr>
        </p:nvSpPr>
        <p:spPr>
          <a:xfrm>
            <a:off x="7542" y="914400"/>
            <a:ext cx="9115697" cy="4800599"/>
          </a:xfrm>
        </p:spPr>
        <p:txBody>
          <a:bodyPr>
            <a:normAutofit/>
          </a:bodyPr>
          <a:lstStyle/>
          <a:p>
            <a:pPr marL="0" indent="0">
              <a:buNone/>
            </a:pPr>
            <a:r>
              <a:rPr lang="en-US" sz="1900" dirty="0" smtClean="0"/>
              <a:t/>
            </a:r>
            <a:br>
              <a:rPr lang="en-US" sz="1900" dirty="0" smtClean="0"/>
            </a:br>
            <a:r>
              <a:rPr lang="en-US" sz="1900" dirty="0" smtClean="0"/>
              <a:t/>
            </a:r>
            <a:br>
              <a:rPr lang="en-US" sz="1900" dirty="0" smtClean="0"/>
            </a:br>
            <a:endParaRPr lang="en-US" sz="1700" dirty="0"/>
          </a:p>
          <a:p>
            <a:pPr marL="457200" lvl="1" indent="0">
              <a:buNone/>
            </a:pPr>
            <a:endParaRPr lang="en-US" sz="1500" dirty="0" smtClean="0"/>
          </a:p>
        </p:txBody>
      </p:sp>
      <p:grpSp>
        <p:nvGrpSpPr>
          <p:cNvPr id="9" name="Group 8"/>
          <p:cNvGrpSpPr/>
          <p:nvPr/>
        </p:nvGrpSpPr>
        <p:grpSpPr>
          <a:xfrm>
            <a:off x="76200" y="2286000"/>
            <a:ext cx="6629400" cy="1981200"/>
            <a:chOff x="596794" y="2964805"/>
            <a:chExt cx="8013806" cy="2140595"/>
          </a:xfrm>
        </p:grpSpPr>
        <p:pic>
          <p:nvPicPr>
            <p:cNvPr id="10" name="Picture 9" descr="\\psf\Home\Desktop\SuccessFactors\Cloud 2\Biz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5990" y="2971435"/>
              <a:ext cx="8004610" cy="1840498"/>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7" descr="\\psf\Home\Desktop\SuccessFactors\updated cloud\clou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145" y="3240760"/>
              <a:ext cx="7464301" cy="186464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3" descr="\\psf\Home\Desktop\SuccessFactors\Cloud 2\gre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6145" y="3251106"/>
              <a:ext cx="2546346" cy="155424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4" descr="\\psf\Home\Desktop\SuccessFactors\Cloud 2\blu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13829" y="3170635"/>
              <a:ext cx="3510854" cy="1634720"/>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descr="\\psf\Home\Desktop\SuccessFactors\Cloud 2\oran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0487" y="3545402"/>
              <a:ext cx="2089958" cy="125995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3697511" y="4826804"/>
              <a:ext cx="1772977" cy="261610"/>
            </a:xfrm>
            <a:prstGeom prst="rect">
              <a:avLst/>
            </a:prstGeom>
            <a:noFill/>
          </p:spPr>
          <p:txBody>
            <a:bodyPr wrap="square" rtlCol="0">
              <a:spAutoFit/>
            </a:bodyPr>
            <a:lstStyle/>
            <a:p>
              <a:pPr algn="ctr"/>
              <a:r>
                <a:rPr lang="en-US" sz="1100" b="1" dirty="0" smtClean="0">
                  <a:solidFill>
                    <a:srgbClr val="341902"/>
                  </a:solidFill>
                  <a:cs typeface="Arial" pitchFamily="34" charset="0"/>
                </a:rPr>
                <a:t>Employee Central</a:t>
              </a:r>
              <a:endParaRPr lang="en-US" sz="1100" b="1" dirty="0">
                <a:solidFill>
                  <a:srgbClr val="341902"/>
                </a:solidFill>
                <a:cs typeface="Arial" pitchFamily="34" charset="0"/>
              </a:endParaRPr>
            </a:p>
          </p:txBody>
        </p:sp>
        <p:pic>
          <p:nvPicPr>
            <p:cNvPr id="16" name="Picture 3" descr="\\psf\Home\Desktop\SuccessFactors\Cloud 2\BixZ White Outlin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6794" y="2964805"/>
              <a:ext cx="8013806" cy="147952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7" name="Group 44"/>
            <p:cNvGrpSpPr/>
            <p:nvPr/>
          </p:nvGrpSpPr>
          <p:grpSpPr>
            <a:xfrm>
              <a:off x="873132" y="3859280"/>
              <a:ext cx="696661" cy="754453"/>
              <a:chOff x="3242024" y="5323903"/>
              <a:chExt cx="923557" cy="1000171"/>
            </a:xfrm>
          </p:grpSpPr>
          <p:pic>
            <p:nvPicPr>
              <p:cNvPr id="42" name="Picture 3" descr="\\psf\Home\Desktop\SuccessFactors\cloud\goals.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28194" y="5323903"/>
                <a:ext cx="837387" cy="695897"/>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TextBox 42"/>
              <p:cNvSpPr txBox="1"/>
              <p:nvPr/>
            </p:nvSpPr>
            <p:spPr>
              <a:xfrm>
                <a:off x="3242024" y="5971400"/>
                <a:ext cx="872662" cy="3526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Goals</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18" name="Group 45"/>
            <p:cNvGrpSpPr/>
            <p:nvPr/>
          </p:nvGrpSpPr>
          <p:grpSpPr>
            <a:xfrm>
              <a:off x="2362202" y="3859279"/>
              <a:ext cx="1090087" cy="872299"/>
              <a:chOff x="5216069" y="5323903"/>
              <a:chExt cx="1445118" cy="1156399"/>
            </a:xfrm>
          </p:grpSpPr>
          <p:pic>
            <p:nvPicPr>
              <p:cNvPr id="40" name="Picture 6" descr="\\psf\Home\Desktop\SuccessFactors\Cloud 2\workforce plannin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97152" y="5323903"/>
                <a:ext cx="891542" cy="690373"/>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TextBox 40"/>
              <p:cNvSpPr txBox="1"/>
              <p:nvPr/>
            </p:nvSpPr>
            <p:spPr>
              <a:xfrm>
                <a:off x="5216069" y="5988027"/>
                <a:ext cx="1445118" cy="49227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Workforce Planning</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19" name="Group 46"/>
            <p:cNvGrpSpPr/>
            <p:nvPr/>
          </p:nvGrpSpPr>
          <p:grpSpPr>
            <a:xfrm>
              <a:off x="1524001" y="3856753"/>
              <a:ext cx="1099274" cy="756980"/>
              <a:chOff x="4166394" y="5320554"/>
              <a:chExt cx="1457297" cy="1003521"/>
            </a:xfrm>
          </p:grpSpPr>
          <p:pic>
            <p:nvPicPr>
              <p:cNvPr id="38" name="Picture 3" descr="\\psf\Home\Desktop\SuccessFactors\performance icon.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p:blipFill>
            <p:spPr bwMode="auto">
              <a:xfrm>
                <a:off x="4404180" y="5320554"/>
                <a:ext cx="840572" cy="699246"/>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Box 38"/>
              <p:cNvSpPr txBox="1"/>
              <p:nvPr/>
            </p:nvSpPr>
            <p:spPr>
              <a:xfrm>
                <a:off x="4166394" y="5971401"/>
                <a:ext cx="1457297" cy="3526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Performance</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20" name="Group 48"/>
            <p:cNvGrpSpPr/>
            <p:nvPr/>
          </p:nvGrpSpPr>
          <p:grpSpPr>
            <a:xfrm>
              <a:off x="4072260" y="3794297"/>
              <a:ext cx="1109340" cy="796865"/>
              <a:chOff x="7519197" y="5237755"/>
              <a:chExt cx="1268606" cy="1056397"/>
            </a:xfrm>
          </p:grpSpPr>
          <p:pic>
            <p:nvPicPr>
              <p:cNvPr id="36" name="Picture 7" descr="\\psf\Home\Desktop\SuccessFactors\compensation icon.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a:stretch/>
            </p:blipFill>
            <p:spPr bwMode="auto">
              <a:xfrm>
                <a:off x="7538451" y="5237755"/>
                <a:ext cx="938884" cy="748899"/>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extBox 36"/>
              <p:cNvSpPr txBox="1"/>
              <p:nvPr/>
            </p:nvSpPr>
            <p:spPr>
              <a:xfrm>
                <a:off x="7519197" y="5941478"/>
                <a:ext cx="1268606" cy="3526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Comp</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21" name="Group 50"/>
            <p:cNvGrpSpPr/>
            <p:nvPr/>
          </p:nvGrpSpPr>
          <p:grpSpPr>
            <a:xfrm>
              <a:off x="5616762" y="3807924"/>
              <a:ext cx="1012637" cy="762378"/>
              <a:chOff x="9465709" y="5255819"/>
              <a:chExt cx="1117005" cy="1010677"/>
            </a:xfrm>
          </p:grpSpPr>
          <p:pic>
            <p:nvPicPr>
              <p:cNvPr id="34" name="Picture 5" descr="\\psf\Home\Desktop\SuccessFactors\succession icon.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9595940" y="5255819"/>
                <a:ext cx="850403" cy="743936"/>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9465709" y="5940083"/>
                <a:ext cx="1117005" cy="32641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Succession</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22" name="Group 52"/>
            <p:cNvGrpSpPr/>
            <p:nvPr/>
          </p:nvGrpSpPr>
          <p:grpSpPr>
            <a:xfrm>
              <a:off x="7424792" y="3728116"/>
              <a:ext cx="957208" cy="838851"/>
              <a:chOff x="11797062" y="5274831"/>
              <a:chExt cx="827534" cy="941363"/>
            </a:xfrm>
          </p:grpSpPr>
          <p:pic>
            <p:nvPicPr>
              <p:cNvPr id="32" name="Picture 7" descr="\\psf\Home\Desktop\SuccessFactors\Cloud 2\analytics.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797062" y="5274831"/>
                <a:ext cx="827534" cy="697993"/>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32"/>
              <p:cNvSpPr txBox="1"/>
              <p:nvPr/>
            </p:nvSpPr>
            <p:spPr>
              <a:xfrm>
                <a:off x="11831382" y="5939883"/>
                <a:ext cx="758889" cy="27631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Analytics</a:t>
                </a:r>
                <a:endParaRPr kumimoji="0" lang="en-US" sz="1000" b="1" i="0" u="none" strike="noStrike" kern="0" cap="none" spc="0" normalizeH="0" baseline="0" noProof="0" dirty="0">
                  <a:ln>
                    <a:noFill/>
                  </a:ln>
                  <a:solidFill>
                    <a:sysClr val="windowText" lastClr="000000"/>
                  </a:solidFill>
                  <a:effectLst/>
                  <a:uLnTx/>
                  <a:uFillTx/>
                </a:endParaRPr>
              </a:p>
            </p:txBody>
          </p:sp>
        </p:grpSp>
        <p:grpSp>
          <p:nvGrpSpPr>
            <p:cNvPr id="23" name="Group 87"/>
            <p:cNvGrpSpPr/>
            <p:nvPr/>
          </p:nvGrpSpPr>
          <p:grpSpPr>
            <a:xfrm>
              <a:off x="3352797" y="3803760"/>
              <a:ext cx="928502" cy="789011"/>
              <a:chOff x="5864689" y="5153985"/>
              <a:chExt cx="1650378" cy="1402438"/>
            </a:xfrm>
          </p:grpSpPr>
          <p:sp>
            <p:nvSpPr>
              <p:cNvPr id="30" name="TextBox 29"/>
              <p:cNvSpPr txBox="1"/>
              <p:nvPr/>
            </p:nvSpPr>
            <p:spPr>
              <a:xfrm>
                <a:off x="5864689" y="6083564"/>
                <a:ext cx="1650378" cy="47285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Recruiting</a:t>
                </a:r>
                <a:endParaRPr kumimoji="0" lang="en-US" sz="1000" b="1" i="0" u="none" strike="noStrike" kern="0" cap="none" spc="0" normalizeH="0" baseline="0" noProof="0" dirty="0">
                  <a:ln>
                    <a:noFill/>
                  </a:ln>
                  <a:solidFill>
                    <a:sysClr val="windowText" lastClr="000000"/>
                  </a:solidFill>
                  <a:effectLst/>
                  <a:uLnTx/>
                  <a:uFillTx/>
                </a:endParaRPr>
              </a:p>
            </p:txBody>
          </p:sp>
          <p:pic>
            <p:nvPicPr>
              <p:cNvPr id="31" name="Picture 2" descr="\\psf\Home\Desktop\SuccessFactors\Cloud 2\recruits.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17450" y="5153985"/>
                <a:ext cx="1115954" cy="98366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4" name="Group 90"/>
            <p:cNvGrpSpPr/>
            <p:nvPr/>
          </p:nvGrpSpPr>
          <p:grpSpPr>
            <a:xfrm>
              <a:off x="5029200" y="3831054"/>
              <a:ext cx="842584" cy="739256"/>
              <a:chOff x="8503131" y="5202499"/>
              <a:chExt cx="1497661" cy="1313999"/>
            </a:xfrm>
          </p:grpSpPr>
          <p:sp>
            <p:nvSpPr>
              <p:cNvPr id="28" name="TextBox 27"/>
              <p:cNvSpPr txBox="1"/>
              <p:nvPr/>
            </p:nvSpPr>
            <p:spPr>
              <a:xfrm>
                <a:off x="8503131" y="6078850"/>
                <a:ext cx="1497661" cy="4376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Learning</a:t>
                </a:r>
                <a:endParaRPr kumimoji="0" lang="en-US" sz="1000" b="1" i="0" u="none" strike="noStrike" kern="0" cap="none" spc="0" normalizeH="0" baseline="0" noProof="0" dirty="0">
                  <a:ln>
                    <a:noFill/>
                  </a:ln>
                  <a:solidFill>
                    <a:sysClr val="windowText" lastClr="000000"/>
                  </a:solidFill>
                  <a:effectLst/>
                  <a:uLnTx/>
                  <a:uFillTx/>
                </a:endParaRPr>
              </a:p>
            </p:txBody>
          </p:sp>
          <p:pic>
            <p:nvPicPr>
              <p:cNvPr id="29" name="Picture 3" descr="\\psf\Home\Desktop\SuccessFactors\Cloud 2\learning.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639297" y="5202499"/>
                <a:ext cx="1165897" cy="95634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5" name="Group 93"/>
            <p:cNvGrpSpPr/>
            <p:nvPr/>
          </p:nvGrpSpPr>
          <p:grpSpPr>
            <a:xfrm>
              <a:off x="6606441" y="3835418"/>
              <a:ext cx="784959" cy="734880"/>
              <a:chOff x="11647913" y="5210255"/>
              <a:chExt cx="1167077" cy="1306222"/>
            </a:xfrm>
          </p:grpSpPr>
          <p:sp>
            <p:nvSpPr>
              <p:cNvPr id="26" name="TextBox 25"/>
              <p:cNvSpPr txBox="1"/>
              <p:nvPr/>
            </p:nvSpPr>
            <p:spPr>
              <a:xfrm>
                <a:off x="11831008" y="6078828"/>
                <a:ext cx="751398" cy="43764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ysClr val="windowText" lastClr="000000"/>
                    </a:solidFill>
                    <a:effectLst/>
                    <a:uLnTx/>
                    <a:uFillTx/>
                  </a:rPr>
                  <a:t>Jam</a:t>
                </a:r>
                <a:endParaRPr kumimoji="0" lang="en-US" sz="1000" b="1" i="0" u="none" strike="noStrike" kern="0" cap="none" spc="0" normalizeH="0" baseline="0" noProof="0" dirty="0">
                  <a:ln>
                    <a:noFill/>
                  </a:ln>
                  <a:solidFill>
                    <a:sysClr val="windowText" lastClr="000000"/>
                  </a:solidFill>
                  <a:effectLst/>
                  <a:uLnTx/>
                  <a:uFillTx/>
                </a:endParaRPr>
              </a:p>
            </p:txBody>
          </p:sp>
          <p:pic>
            <p:nvPicPr>
              <p:cNvPr id="27" name="Picture 4" descr="\\psf\Home\Desktop\SuccessFactors\Cloud 2\jam.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1647913" y="5210255"/>
                <a:ext cx="1167077" cy="873309"/>
              </a:xfrm>
              <a:prstGeom prst="rect">
                <a:avLst/>
              </a:prstGeom>
              <a:noFill/>
              <a:extLst>
                <a:ext uri="{909E8E84-426E-40dd-AFC4-6F175D3DCCD1}">
                  <a14:hiddenFill xmlns:a14="http://schemas.microsoft.com/office/drawing/2010/main" xmlns="">
                    <a:solidFill>
                      <a:srgbClr val="FFFFFF"/>
                    </a:solidFill>
                  </a14:hiddenFill>
                </a:ext>
              </a:extLst>
            </p:spPr>
          </p:pic>
        </p:grpSp>
      </p:grpSp>
      <p:pic>
        <p:nvPicPr>
          <p:cNvPr id="45" name="Picture 2"/>
          <p:cNvPicPr>
            <a:picLocks noChangeAspect="1" noChangeArrowheads="1"/>
          </p:cNvPicPr>
          <p:nvPr/>
        </p:nvPicPr>
        <p:blipFill rotWithShape="1">
          <a:blip r:embed="rId17">
            <a:extLst>
              <a:ext uri="{28A0092B-C50C-407E-A947-70E740481C1C}">
                <a14:useLocalDpi xmlns:a14="http://schemas.microsoft.com/office/drawing/2010/main" val="0"/>
              </a:ext>
            </a:extLst>
          </a:blip>
          <a:srcRect b="40543"/>
          <a:stretch/>
        </p:blipFill>
        <p:spPr bwMode="auto">
          <a:xfrm>
            <a:off x="304800" y="1828800"/>
            <a:ext cx="1785939" cy="4990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6" name="Rectangle 45"/>
          <p:cNvSpPr/>
          <p:nvPr/>
        </p:nvSpPr>
        <p:spPr>
          <a:xfrm>
            <a:off x="304800" y="1066800"/>
            <a:ext cx="8686800" cy="584776"/>
          </a:xfrm>
          <a:prstGeom prst="rect">
            <a:avLst/>
          </a:prstGeom>
        </p:spPr>
        <p:txBody>
          <a:bodyPr wrap="square">
            <a:spAutoFit/>
          </a:bodyPr>
          <a:lstStyle/>
          <a:p>
            <a:r>
              <a:rPr lang="en-US" sz="1600" b="1" dirty="0" err="1" smtClean="0"/>
              <a:t>Aasonn’s</a:t>
            </a:r>
            <a:r>
              <a:rPr lang="en-US" sz="1600" b="1" dirty="0" smtClean="0"/>
              <a:t> BizX2 Methodology maximizes </a:t>
            </a:r>
            <a:r>
              <a:rPr lang="en-US" sz="1600" b="1" dirty="0"/>
              <a:t>ROI by expanding focus from configuration accuracy to end user adoption and measurable business process </a:t>
            </a:r>
            <a:r>
              <a:rPr lang="en-US" sz="1600" b="1" dirty="0" smtClean="0"/>
              <a:t>improvements.</a:t>
            </a:r>
          </a:p>
        </p:txBody>
      </p:sp>
      <p:graphicFrame>
        <p:nvGraphicFramePr>
          <p:cNvPr id="47" name="Diagram 46"/>
          <p:cNvGraphicFramePr/>
          <p:nvPr>
            <p:extLst>
              <p:ext uri="{D42A27DB-BD31-4B8C-83A1-F6EECF244321}">
                <p14:modId xmlns:p14="http://schemas.microsoft.com/office/powerpoint/2010/main" val="4268066624"/>
              </p:ext>
            </p:extLst>
          </p:nvPr>
        </p:nvGraphicFramePr>
        <p:xfrm>
          <a:off x="2990636" y="1709400"/>
          <a:ext cx="7239000" cy="48006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48" name="Content Placeholder 2"/>
          <p:cNvSpPr txBox="1">
            <a:spLocks/>
          </p:cNvSpPr>
          <p:nvPr/>
        </p:nvSpPr>
        <p:spPr>
          <a:xfrm>
            <a:off x="76200" y="4495800"/>
            <a:ext cx="4572000" cy="18288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Courier New" panose="02070309020205020404" pitchFamily="49" charset="0"/>
              <a:buChar char="o"/>
              <a:defRPr sz="2000" b="0" kern="1200">
                <a:solidFill>
                  <a:srgbClr val="002060"/>
                </a:solidFill>
                <a:latin typeface="+mn-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800" b="0" kern="1200">
                <a:solidFill>
                  <a:schemeClr val="tx1"/>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600" b="0" kern="1200">
                <a:solidFill>
                  <a:schemeClr val="tx1"/>
                </a:solidFill>
                <a:latin typeface="+mn-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4pPr>
            <a:lvl5pPr marL="20574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smtClean="0"/>
              <a:t>Project success framework:</a:t>
            </a:r>
            <a:endParaRPr lang="en-US" sz="2400" b="1" dirty="0" smtClean="0"/>
          </a:p>
          <a:p>
            <a:pPr lvl="1"/>
            <a:r>
              <a:rPr lang="en-US" dirty="0" smtClean="0"/>
              <a:t>Prescribes use of proven </a:t>
            </a:r>
            <a:br>
              <a:rPr lang="en-US" dirty="0" smtClean="0"/>
            </a:br>
            <a:r>
              <a:rPr lang="en-US" dirty="0" smtClean="0"/>
              <a:t>Configuration Workbooks </a:t>
            </a:r>
          </a:p>
          <a:p>
            <a:pPr lvl="1"/>
            <a:r>
              <a:rPr lang="en-US" dirty="0" smtClean="0"/>
              <a:t>Keep project on track and within scope </a:t>
            </a:r>
          </a:p>
          <a:p>
            <a:pPr lvl="1"/>
            <a:r>
              <a:rPr lang="en-US" dirty="0" smtClean="0"/>
              <a:t>Maintains issues logs and </a:t>
            </a:r>
            <a:br>
              <a:rPr lang="en-US" dirty="0" smtClean="0"/>
            </a:br>
            <a:r>
              <a:rPr lang="en-US" dirty="0" smtClean="0"/>
              <a:t>tracks discrepancies </a:t>
            </a:r>
          </a:p>
          <a:p>
            <a:pPr lvl="1"/>
            <a:r>
              <a:rPr lang="en-US" dirty="0" smtClean="0"/>
              <a:t>Documents the application configuration</a:t>
            </a:r>
          </a:p>
          <a:p>
            <a:pPr lvl="1"/>
            <a:r>
              <a:rPr lang="en-US" dirty="0" smtClean="0"/>
              <a:t>Ensures alignment at each project phase</a:t>
            </a:r>
            <a:endParaRPr lang="en-US" dirty="0"/>
          </a:p>
        </p:txBody>
      </p:sp>
    </p:spTree>
    <p:extLst>
      <p:ext uri="{BB962C8B-B14F-4D97-AF65-F5344CB8AC3E}">
        <p14:creationId xmlns:p14="http://schemas.microsoft.com/office/powerpoint/2010/main" val="1611672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152400"/>
            <a:ext cx="9144000" cy="762000"/>
          </a:xfrm>
          <a:prstGeom prst="rect">
            <a:avLst/>
          </a:prstGeom>
        </p:spPr>
        <p:txBody>
          <a:bodyPr>
            <a:normAutofit fontScale="92500" lnSpcReduction="20000"/>
          </a:bodyPr>
          <a:lstStyle>
            <a:lvl1pPr algn="ctr" defTabSz="914400" rtl="0" eaLnBrk="1" latinLnBrk="0" hangingPunct="1">
              <a:spcBef>
                <a:spcPct val="0"/>
              </a:spcBef>
              <a:buNone/>
              <a:defRPr sz="3600" b="1" kern="1200">
                <a:solidFill>
                  <a:srgbClr val="C00000"/>
                </a:solidFill>
                <a:latin typeface="+mj-lt"/>
                <a:ea typeface="+mj-ea"/>
                <a:cs typeface="+mj-cs"/>
              </a:defRPr>
            </a:lvl1pPr>
          </a:lstStyle>
          <a:p>
            <a:pPr algn="l"/>
            <a:r>
              <a:rPr lang="en-US" sz="2700" dirty="0" smtClean="0"/>
              <a:t>(5) Reasons Aasonn leads the market </a:t>
            </a:r>
            <a:br>
              <a:rPr lang="en-US" sz="2700" dirty="0" smtClean="0"/>
            </a:br>
            <a:r>
              <a:rPr lang="en-US" sz="2700" dirty="0" smtClean="0"/>
              <a:t>for Employee Central Implementations</a:t>
            </a:r>
            <a:endParaRPr lang="en-US" sz="2700" dirty="0"/>
          </a:p>
        </p:txBody>
      </p:sp>
      <p:pic>
        <p:nvPicPr>
          <p:cNvPr id="4" name="Picture 3"/>
          <p:cNvPicPr>
            <a:picLocks noChangeAspect="1"/>
          </p:cNvPicPr>
          <p:nvPr/>
        </p:nvPicPr>
        <p:blipFill>
          <a:blip r:embed="rId2"/>
          <a:stretch>
            <a:fillRect/>
          </a:stretch>
        </p:blipFill>
        <p:spPr>
          <a:xfrm>
            <a:off x="5562600" y="990600"/>
            <a:ext cx="3429000" cy="3534916"/>
          </a:xfrm>
          <a:prstGeom prst="rect">
            <a:avLst/>
          </a:prstGeom>
          <a:ln>
            <a:noFill/>
          </a:ln>
          <a:effectLst>
            <a:softEdge rad="112500"/>
          </a:effectLst>
        </p:spPr>
      </p:pic>
      <p:sp>
        <p:nvSpPr>
          <p:cNvPr id="5" name="Content Placeholder 2"/>
          <p:cNvSpPr txBox="1">
            <a:spLocks/>
          </p:cNvSpPr>
          <p:nvPr/>
        </p:nvSpPr>
        <p:spPr>
          <a:xfrm>
            <a:off x="228600" y="1219200"/>
            <a:ext cx="4876800" cy="4403678"/>
          </a:xfrm>
          <a:prstGeom prst="rect">
            <a:avLst/>
          </a:prstGeom>
        </p:spPr>
        <p:txBody>
          <a:bodyPr>
            <a:noAutofit/>
          </a:bodyPr>
          <a:lstStyle>
            <a:lvl1pPr marL="342900" indent="-342900" algn="l" defTabSz="914400" rtl="0" eaLnBrk="1" latinLnBrk="0" hangingPunct="1">
              <a:spcBef>
                <a:spcPct val="20000"/>
              </a:spcBef>
              <a:buFont typeface="Wingdings" pitchFamily="2" charset="2"/>
              <a:buChar char="q"/>
              <a:defRPr sz="3200" b="1" kern="1200">
                <a:solidFill>
                  <a:schemeClr val="tx1"/>
                </a:solidFill>
                <a:latin typeface="+mn-lt"/>
                <a:ea typeface="+mn-ea"/>
                <a:cs typeface="+mn-cs"/>
              </a:defRPr>
            </a:lvl1pPr>
            <a:lvl2pPr marL="742950" indent="-285750" algn="l" defTabSz="914400" rtl="0" eaLnBrk="1" latinLnBrk="0" hangingPunct="1">
              <a:spcBef>
                <a:spcPct val="20000"/>
              </a:spcBef>
              <a:buFont typeface="Wingdings"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buFont typeface="+mj-lt"/>
              <a:buAutoNum type="arabicPeriod"/>
            </a:pPr>
            <a:r>
              <a:rPr lang="en-US" sz="1800" b="0" dirty="0" smtClean="0"/>
              <a:t>The </a:t>
            </a:r>
            <a:r>
              <a:rPr lang="en-US" sz="1800" dirty="0" smtClean="0"/>
              <a:t>most EC implementations </a:t>
            </a:r>
            <a:r>
              <a:rPr lang="en-US" sz="1800" b="0" dirty="0" smtClean="0"/>
              <a:t>of any partner</a:t>
            </a:r>
            <a:br>
              <a:rPr lang="en-US" sz="1800" b="0" dirty="0" smtClean="0"/>
            </a:br>
            <a:r>
              <a:rPr lang="en-US" sz="1800" b="0" dirty="0" smtClean="0"/>
              <a:t>- Experience with every size company &amp; vertical</a:t>
            </a:r>
            <a:r>
              <a:rPr lang="en-US" sz="1800" dirty="0" smtClean="0"/>
              <a:t/>
            </a:r>
            <a:br>
              <a:rPr lang="en-US" sz="1800" dirty="0" smtClean="0"/>
            </a:br>
            <a:endParaRPr lang="en-US" sz="1800" dirty="0" smtClean="0"/>
          </a:p>
          <a:p>
            <a:pPr fontAlgn="base">
              <a:buFont typeface="+mj-lt"/>
              <a:buAutoNum type="arabicPeriod"/>
            </a:pPr>
            <a:r>
              <a:rPr lang="en-US" sz="1800" b="0" dirty="0" smtClean="0"/>
              <a:t>We understand how it all </a:t>
            </a:r>
            <a:r>
              <a:rPr lang="en-US" sz="1800" dirty="0" smtClean="0"/>
              <a:t>fits together</a:t>
            </a:r>
            <a:br>
              <a:rPr lang="en-US" sz="1800" dirty="0" smtClean="0"/>
            </a:br>
            <a:r>
              <a:rPr lang="en-US" sz="1800" b="0" dirty="0" smtClean="0"/>
              <a:t>- Broad range of implementation experience with</a:t>
            </a:r>
            <a:r>
              <a:rPr lang="en-US" sz="1800" b="0" dirty="0"/>
              <a:t> </a:t>
            </a:r>
            <a:r>
              <a:rPr lang="en-US" sz="1800" b="0" dirty="0" smtClean="0"/>
              <a:t>all modules (beyond Employee Central)</a:t>
            </a:r>
            <a:r>
              <a:rPr lang="en-US" sz="1200" dirty="0" smtClean="0"/>
              <a:t/>
            </a:r>
            <a:br>
              <a:rPr lang="en-US" sz="1200" dirty="0" smtClean="0"/>
            </a:br>
            <a:endParaRPr lang="en-US" sz="1200" b="0" dirty="0" smtClean="0"/>
          </a:p>
          <a:p>
            <a:pPr fontAlgn="base">
              <a:buFont typeface="+mj-lt"/>
              <a:buAutoNum type="arabicPeriod"/>
            </a:pPr>
            <a:r>
              <a:rPr lang="en-US" sz="1800" b="0" dirty="0" smtClean="0"/>
              <a:t>Payroll &amp; Integration Expertise on staff</a:t>
            </a:r>
            <a:br>
              <a:rPr lang="en-US" sz="1800" b="0" dirty="0" smtClean="0"/>
            </a:br>
            <a:r>
              <a:rPr lang="en-US" sz="1800" b="0" dirty="0" smtClean="0"/>
              <a:t>including </a:t>
            </a:r>
            <a:r>
              <a:rPr lang="en-US" sz="1800" dirty="0" smtClean="0"/>
              <a:t>EC Knowledge Manager</a:t>
            </a:r>
            <a:r>
              <a:rPr lang="en-US" sz="1800" b="0" dirty="0" smtClean="0"/>
              <a:t>: Kelli Castle</a:t>
            </a:r>
            <a:br>
              <a:rPr lang="en-US" sz="1800" b="0" dirty="0" smtClean="0"/>
            </a:br>
            <a:endParaRPr lang="en-US" sz="1800" b="0" dirty="0" smtClean="0"/>
          </a:p>
          <a:p>
            <a:pPr fontAlgn="base">
              <a:buFont typeface="+mj-lt"/>
              <a:buAutoNum type="arabicPeriod"/>
            </a:pPr>
            <a:r>
              <a:rPr lang="en-US" sz="1800" b="0" dirty="0" smtClean="0"/>
              <a:t>Best </a:t>
            </a:r>
            <a:r>
              <a:rPr lang="en-US" sz="1800" dirty="0" smtClean="0"/>
              <a:t>Workforce Planning &amp; Analytics Team </a:t>
            </a:r>
            <a:r>
              <a:rPr lang="en-US" sz="1800" b="0" dirty="0" smtClean="0"/>
              <a:t>in the world, led by </a:t>
            </a:r>
            <a:r>
              <a:rPr lang="en-US" sz="1800" b="0" dirty="0" err="1" smtClean="0"/>
              <a:t>Rana</a:t>
            </a:r>
            <a:r>
              <a:rPr lang="en-US" sz="1800" b="0" dirty="0" smtClean="0"/>
              <a:t> Hobbs</a:t>
            </a:r>
            <a:br>
              <a:rPr lang="en-US" sz="1800" b="0" dirty="0" smtClean="0"/>
            </a:br>
            <a:endParaRPr lang="en-US" sz="1800" b="0" dirty="0" smtClean="0"/>
          </a:p>
          <a:p>
            <a:pPr fontAlgn="base">
              <a:buFont typeface="+mj-lt"/>
              <a:buAutoNum type="arabicPeriod"/>
            </a:pPr>
            <a:r>
              <a:rPr lang="en-US" sz="1800" b="0" dirty="0" smtClean="0"/>
              <a:t>Offer</a:t>
            </a:r>
            <a:r>
              <a:rPr lang="en-US" sz="1800" dirty="0" smtClean="0"/>
              <a:t> strategic business &amp; process consulting</a:t>
            </a:r>
            <a:r>
              <a:rPr lang="en-US" sz="1800" b="0" dirty="0" smtClean="0"/>
              <a:t>…  as well as </a:t>
            </a:r>
            <a:r>
              <a:rPr lang="en-US" sz="1800" dirty="0" smtClean="0"/>
              <a:t>tactical expertise</a:t>
            </a:r>
            <a:r>
              <a:rPr lang="en-US" sz="1800" b="0" dirty="0" smtClean="0"/>
              <a:t/>
            </a:r>
            <a:br>
              <a:rPr lang="en-US" sz="1800" b="0" dirty="0" smtClean="0"/>
            </a:br>
            <a:endParaRPr lang="en-US" sz="1800" b="0" dirty="0" smtClean="0"/>
          </a:p>
        </p:txBody>
      </p:sp>
      <p:sp>
        <p:nvSpPr>
          <p:cNvPr id="7" name="AutoShape 6" descr="data:image/jpeg;base64,/9j/4AAQSkZJRgABAQAAAQABAAD/2wCEAAkGBxQHBhUUBxQTFhQVGBkZFRgYFxgYGRwiGx8cGSEeHB8cHCggHRoxHRwZITEiJSkrLi4vHyI0ODMsNystLisBCgoKBQUFDgUFDisZExkrKysrKysrKysrKysrKysrKysrKysrKysrKysrKysrKysrKysrKysrKysrKysrKysrK//AABEIALMBGgMBIgACEQEDEQH/xAAcAAEBAAMBAQEBAAAAAAAAAAAABwQFBggBAwL/xABJEAACAQIEAwIJBA8HBQAAAAAAAQIDEQQFBhIHITETQQgiMjdRYXFzsoGRk7EUFRY1NlJUYnKDoaKz0dMXIyY0QkOSM6PD4fD/xAAUAQEAAAAAAAAAAAAAAAAAAAAA/8QAFBEBAAAAAAAAAAAAAAAAAAAAAP/aAAwDAQACEQMRAD8AuIAAAAAAAAAAAAAAAAAAAAAAAAAAAAAAAAAAAAAAAAAAAAAAAAAAAAAAAAAAAAAAAAAAAAAAAAAAAAAAAAAAAAAAAAAAAAAAAAAAAAAAAAAAAAAAAAAAAAAAAAAAAAAAAAAAAAAAAAAAAAAAAAAAAAAAAAAAAAAAAAAAAAAAAAAAAAAAAAAAAAAAAAAAAAAAAAAA/mpNU6bc3ZJXb9hz33eZb+XYT6WH8zc5r966vu5/CzztwY0RhdYU8S85VR9k6ezZPb5W+9+XPogL9lOpMJnNdwynEUasorc1TnGTS6Xdu67RtTlNI8P8HpHGzq5OqilOOyW6e5Wun6Ot0dWBi5jmNLLMM55jVp0oL/VOSivnbNdgdX4HMMSqeBxeGnN9IxqwbfsV+ZB6GEr8XeIlVYqrKFClua79lNSUVGC6b5crt+t87JHS654K0MDp6pW09Or2lGLm4VJKSnGKvK1opqdrtdz6cr3AtwbsiZcB9TVc+01OnmUnOeGlGKm+cnGSvFSfe1Zq/osUufkP2Ac993eWrrjsL9LD+ZtcqzihnFFyyqtSqxTs3TnGVn67PkedOEej8Nq/OMVDOVNqmlKOyW3m5Nc+RsKOVvh3xlw9DKKk3SrSpJqXVwqtwcZWspWaunbuQHokxMzzOjlOF7TM6kKVNNJynJRjd9ObMsnXHvzdVPeUviA6L7vMt/LsJ9LD+Zt8rzSjm+G7TK6sKsLtboSUlddVdd/NEc4acLsBqPRdDEZkqzqVO03ball4s5RVlb0JFX0rpujpXK+wynf2e5z8aW53dr8/RyAz8xx9PLMJKrmE406cbbpzajFXaSu362kfMtzGlmuEVTLakKlNtpShJSi7cnzXrMHWGXfbbSuJov8A10aiXt2tr9tid+DjmXb6Zr0JO7pVtyXojUirfvRkBUc0zOjlOF7TM6kKULpbpyUY3fRXfefpgsZDH4SNTBTjOnNXjKLumvSn3okXhI5g45VhMNTvepUlUaX5i2r9tR/MVPTmXrKcgoUI/wC1ShD/AIxSf7QMvGYuGBwsqmMlGEIK8pSdkl6W+5Gi+7zLfy7CfSw/mfnxN83+N9xMkfB3h7g9Xacq1s4VRzhXlBbZ7VZQhLpbreTAuWUZ7hs7UnlFelWULbuzkpWve17dOjNic7o/RmG0fTqLJlUSquLlvlu8m9rcuXVnRAaHE60y/CYiUMVjMNGcG4yjKrFNNcmmr8ncy8p1Bhc5k1lOIo1nHylTnGTXtSd7EByvTtHVHGfGUM1UnTdTES8WW13jLlzGvdNrhnrDCVtOVKiU3uSk7tOMkpRbSV4NSSs/WB6RB8i7xPoH44zF08Dh3PGThCEespyUYr2t8jX5XqbB5vX2ZXiaFWa57YVIyl8ydyKa7nV13xcjl1WpKGHpz2pLu2w3zlbo5vnFN9OXrP74ncM6Oj8kjjNO1a0ZUpwUt0+fN2UoSik1K9v/AFYC/Gkx+rsDluLlSx+Lw9OpG26EqkYyV1fmm/Q0zG4c55LUei8NiMV5c4tTfplCUqbfyuN/lOB4x6CwmHyHF5hHtXiXKErud4+NOMOlum12QFXyzMqWbYRVMtqQq022lKDUo8uvNGWTzgP5uaXvKvxMoYAAAAABi5r966vu5/CyCcBdTYXT1LF/bqvClvdLZuvztvvay9aL3mv3rq+7n8LPPPBTReE1dSxP27hKXZOns2zlG27ffp16IC65HqzB6gxEoZNiKdWUVuko35K9r816Wjds5jSugsHpPGSqZLCcZTjslecpcrp9G/Sjp2BB/B5/CfHfoL42WfUX4P4j3NX4GRjwefwnx36C+Nln1F+D+I9zV+BgSXwaP8njf0qX1TLTPyH7CLeDR/k8b+lS+qZaZ+Q/YB514I6hw2ns7xcs5rQpKcYqLlfm1KTfRH7Zvm9PWPG/CTyG9SEJ0Vus0mqUnUnJX57Ur836CbQyqeMwmJrUOccPKLqLvtOTin7N1l8p6V4UZRl9PT1PFadoxhOtC1STbnNNcpQ3SbaW5dFZOyYHdE649+bqp7yl8RRSdce/N1U95S+IDU8J9b4DJ9BYejmeKp06ke03Rd7q9SbXd6GmUzJc5oZ7g+1ympGrTu47o3tddVzXrRI+GXDPL9Q6KoYjM6c5VZ9puaqTivFnKK5J26JFU0xp2hpfLewyiMo09zlZycnd2vzfsQG3IXwj/wAP8Vsfg3ZRl2igvdz3Q/7cpMuhCdWf4e4/4asuUa7pN+j+8Tw7+q4H3iIvug43YPDJ3jS7FSXyutL9yxdSE8Ok9Q8bsZipK8aXbOL7uqow/cv8xdgOY4m+b/G+4mTTgZq3BZBparTznEU6U5YiUlGV7tOFNX5LpdP5il8TfN/jfcTJNwa0BgtV6bq1c5hOU415QTU5RVlCnLon6ZMC15DqPC6hjN5LWhVULKe2/K97XuvUzamg0no/C6Rp1FkkJRVVxc905S8m9uvTqzfged9OZvRyTjfi6ua1I06aqYlbpXtdvkuR/PF/UVDWOqcHS07J1nDxd0U9rlUlG0Y35u1ub6czl9V5TUzfXuYxwavKnPEVbd7UJXlb12u/kK3wLyjAYnIIYrBUYrFwbp1ZSk5tSS6xTdoqUWnyS6tdwFWirRPoAGnhpbCU86+yoYemsRdvtbeNdra38zaJr4QeeuWDoZdgvGq15xnKK62T2wXtc/hK9iK0cPQlOs0oxTlJvokldv5iE8OKMte8Ua+Y4xN0qD3U0+ifk0o/JFOXtXrAr+i8jWm9L0MNHm6cPGfplJuUn7NzkaHjZ5tMV+q/iQO5OG42ebTFfqv4kAMXgP5uaXvKvxMoZPOA/m5pe8q/EyhgAAAAAGLmv3rq+7n8LI34NH/Rxvto/wDkLTi6P2RhZwvbdFxv1tdWOP4b8P1oWNZU67rdtsvensts3fnO/lAdqfGfQB524Q5vDSvEHE0M7apdpup7pckpxndJt8kmr836vSWDiFqWhkWlK8sVUhunTnClC6vOUotJJLna75vuRrddcLcJq7EOtJyo4h2TqQSalbkt8Xyk7d6afJc+SOWwPAGhTxKeOxdWcF1jGnGDfq3OUrL5AHg2YSVPJ8VUmmozqQjF+lwTbt/yRYp+Q/YYuUZXSybLoUctgoUoK0Yr/wC5tvm2+bZltXQHn/gJgoZlmGY0sYt1OpSUJr0qUpJm04SYyej9bYnKc0b2yk5UG+jkle6/Sp2ftjbvOz4ecOVonH1qkMQ63bJJp01C1m3+M79T+tb8O46nzyhisLXeHr0LWnGCnu2vdG/jLo7+24HcE649+bqp7yl8RRI3UVv69/cc/rvTC1fp6WGnUdJSlGW5R3+S72tdfWBpeCckuGmGu1/u/wAWZ3Se5ciLLgBFLlj5/Qr+oUbQOlFo7IvseNV1VvlPc47H41uVrv0dQOkIn4SGBdL7DxVDk4ynTcl1T5Th9Uy2HN6/0lHWeQ/Y9afZ2nGcZ7d1nG66XXdJrr3gcB4N+XOGUYrE1L3q1IwTf5icm/nqfsLGaDQ2mI6R07DDUpuptlKTm47buTb6XduVl17jfgcxxN83+N9xM43wcZJaNr3a/wA1L+HSKNqbKft9kFbDOeztoOG6261++11f5yTrwf4rpj5/Qr+oBalJS8k+nG8ONBrQ9GtGFd1u2cHdw2W2qS/Gd+p2QED0Mt3HrFqXNOWKv85kael/ZrxcqYWp4uExluzv0W5vs/mlup/Lc7nI+HCyjXdXMViHJ1XVbp9mkl2jv5W59PZzMviJoKnrfD0lUqOjUoybjUUdzs+sbXXeou9+VvWB2AMbLaE8Nl9OGKn2k4xUZT27dzStutd2b69TJAl/HvU32p0usNhn/e4puL9Kpx8r53tj6036DoeF2nVpbR9KlUsqs/72tz/1SS5fJFRj8ho9c8KHrHUEsRisZKHixhCCoqSjGPdfer+M5S6d5oP7AY/l9T6Ff1ALSndcjh+Nnm0xX6r+JA3uitPfcrpunhY1HU7Pf47jtb3zlPpd/jW69w1pp5aq03Uwsqjpqpt8dR3W2yjPpdei3UDmOA/m5pe8q/EyhnP6F0ytI6ejho1HVUZSlucdnlO9rXf1nQAAAAAAAAAAAAAAAAAAAAAAAAAAAAAAAAAAAAAAAAAAAAAAAAAAAAAAAAAAAAAAAAAAAAAAAAAAAAAAAAAAAAAAAAAAAAAAAAAAAAAAAAAAAAAAAAAAAAAAAAAAAAAAAAAAAAAAAAAAAAAAAAAAAAAAAAAAAAAAAAAAAAAAAAAAAAAAAAAAAAAAAAAAAAAAAAAAAAAAAAAAAAAAAAAAAAAAAAAAAAAAAAAAAAAAAAAAAAAAAAAAAB//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stretch>
            <a:fillRect/>
          </a:stretch>
        </p:blipFill>
        <p:spPr>
          <a:xfrm>
            <a:off x="5334000" y="4419600"/>
            <a:ext cx="1537104" cy="975680"/>
          </a:xfrm>
          <a:prstGeom prst="rect">
            <a:avLst/>
          </a:prstGeom>
        </p:spPr>
      </p:pic>
      <p:pic>
        <p:nvPicPr>
          <p:cNvPr id="9" name="Picture 8"/>
          <p:cNvPicPr>
            <a:picLocks noChangeAspect="1"/>
          </p:cNvPicPr>
          <p:nvPr/>
        </p:nvPicPr>
        <p:blipFill>
          <a:blip r:embed="rId4"/>
          <a:stretch>
            <a:fillRect/>
          </a:stretch>
        </p:blipFill>
        <p:spPr>
          <a:xfrm>
            <a:off x="5791200" y="5715000"/>
            <a:ext cx="1366681" cy="340909"/>
          </a:xfrm>
          <a:prstGeom prst="rect">
            <a:avLst/>
          </a:prstGeom>
        </p:spPr>
      </p:pic>
      <p:pic>
        <p:nvPicPr>
          <p:cNvPr id="10" name="Picture 9"/>
          <p:cNvPicPr>
            <a:picLocks noChangeAspect="1"/>
          </p:cNvPicPr>
          <p:nvPr/>
        </p:nvPicPr>
        <p:blipFill>
          <a:blip r:embed="rId5"/>
          <a:stretch>
            <a:fillRect/>
          </a:stretch>
        </p:blipFill>
        <p:spPr>
          <a:xfrm>
            <a:off x="6934200" y="4648200"/>
            <a:ext cx="1151210" cy="840427"/>
          </a:xfrm>
          <a:prstGeom prst="rect">
            <a:avLst/>
          </a:prstGeom>
        </p:spPr>
      </p:pic>
      <p:pic>
        <p:nvPicPr>
          <p:cNvPr id="11" name="Picture 10"/>
          <p:cNvPicPr>
            <a:picLocks noChangeAspect="1"/>
          </p:cNvPicPr>
          <p:nvPr/>
        </p:nvPicPr>
        <p:blipFill>
          <a:blip r:embed="rId6"/>
          <a:stretch>
            <a:fillRect/>
          </a:stretch>
        </p:blipFill>
        <p:spPr>
          <a:xfrm>
            <a:off x="7511270" y="5597004"/>
            <a:ext cx="1104781" cy="403245"/>
          </a:xfrm>
          <a:prstGeom prst="rect">
            <a:avLst/>
          </a:prstGeom>
        </p:spPr>
      </p:pic>
      <p:pic>
        <p:nvPicPr>
          <p:cNvPr id="12" name="Picture 11"/>
          <p:cNvPicPr>
            <a:picLocks noChangeAspect="1"/>
          </p:cNvPicPr>
          <p:nvPr/>
        </p:nvPicPr>
        <p:blipFill>
          <a:blip r:embed="rId7"/>
          <a:stretch>
            <a:fillRect/>
          </a:stretch>
        </p:blipFill>
        <p:spPr>
          <a:xfrm>
            <a:off x="6705600" y="6019800"/>
            <a:ext cx="1156634" cy="348062"/>
          </a:xfrm>
          <a:prstGeom prst="rect">
            <a:avLst/>
          </a:prstGeom>
        </p:spPr>
      </p:pic>
      <p:pic>
        <p:nvPicPr>
          <p:cNvPr id="13" name="Picture 12"/>
          <p:cNvPicPr>
            <a:picLocks noChangeAspect="1"/>
          </p:cNvPicPr>
          <p:nvPr/>
        </p:nvPicPr>
        <p:blipFill>
          <a:blip r:embed="rId8"/>
          <a:stretch>
            <a:fillRect/>
          </a:stretch>
        </p:blipFill>
        <p:spPr>
          <a:xfrm>
            <a:off x="5638800" y="5257800"/>
            <a:ext cx="1346712" cy="294593"/>
          </a:xfrm>
          <a:prstGeom prst="rect">
            <a:avLst/>
          </a:prstGeom>
        </p:spPr>
      </p:pic>
      <p:pic>
        <p:nvPicPr>
          <p:cNvPr id="14" name="Picture 13"/>
          <p:cNvPicPr>
            <a:picLocks noChangeAspect="1"/>
          </p:cNvPicPr>
          <p:nvPr/>
        </p:nvPicPr>
        <p:blipFill>
          <a:blip r:embed="rId9"/>
          <a:stretch>
            <a:fillRect/>
          </a:stretch>
        </p:blipFill>
        <p:spPr>
          <a:xfrm>
            <a:off x="8035950" y="4495800"/>
            <a:ext cx="1094912" cy="718535"/>
          </a:xfrm>
          <a:prstGeom prst="rect">
            <a:avLst/>
          </a:prstGeom>
        </p:spPr>
      </p:pic>
    </p:spTree>
    <p:extLst>
      <p:ext uri="{BB962C8B-B14F-4D97-AF65-F5344CB8AC3E}">
        <p14:creationId xmlns:p14="http://schemas.microsoft.com/office/powerpoint/2010/main" val="702754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3048000" cy="762000"/>
          </a:xfrm>
        </p:spPr>
        <p:txBody>
          <a:bodyPr>
            <a:normAutofit/>
          </a:bodyPr>
          <a:lstStyle/>
          <a:p>
            <a:r>
              <a:rPr lang="en-US" sz="1800" dirty="0" err="1" smtClean="0">
                <a:effectLst>
                  <a:outerShdw blurRad="38100" dist="38100" dir="2700000" algn="tl">
                    <a:srgbClr val="000000">
                      <a:alpha val="43137"/>
                    </a:srgbClr>
                  </a:outerShdw>
                </a:effectLst>
                <a:latin typeface="Calibri"/>
                <a:cs typeface="Calibri"/>
              </a:rPr>
              <a:t>MyConsultant</a:t>
            </a:r>
            <a:r>
              <a:rPr lang="en-US" sz="1800" dirty="0" smtClean="0">
                <a:effectLst>
                  <a:outerShdw blurRad="38100" dist="38100" dir="2700000" algn="tl">
                    <a:srgbClr val="000000">
                      <a:alpha val="43137"/>
                    </a:srgbClr>
                  </a:outerShdw>
                </a:effectLst>
                <a:latin typeface="Calibri"/>
                <a:cs typeface="Calibri"/>
              </a:rPr>
              <a:t> Plan</a:t>
            </a:r>
            <a:endParaRPr lang="en-US" sz="1800" dirty="0">
              <a:effectLst>
                <a:outerShdw blurRad="38100" dist="38100" dir="2700000" algn="tl">
                  <a:srgbClr val="000000">
                    <a:alpha val="43137"/>
                  </a:srgbClr>
                </a:outerShdw>
              </a:effectLst>
              <a:latin typeface="Calibri"/>
              <a:cs typeface="Calibri"/>
            </a:endParaRPr>
          </a:p>
        </p:txBody>
      </p:sp>
      <p:sp>
        <p:nvSpPr>
          <p:cNvPr id="3" name="Content Placeholder 2"/>
          <p:cNvSpPr>
            <a:spLocks noGrp="1"/>
          </p:cNvSpPr>
          <p:nvPr>
            <p:ph idx="1"/>
          </p:nvPr>
        </p:nvSpPr>
        <p:spPr>
          <a:xfrm>
            <a:off x="0" y="1447800"/>
            <a:ext cx="2438400" cy="4800599"/>
          </a:xfrm>
        </p:spPr>
        <p:txBody>
          <a:bodyPr>
            <a:normAutofit/>
          </a:bodyPr>
          <a:lstStyle/>
          <a:p>
            <a:r>
              <a:rPr lang="en-US" sz="1200" b="0" dirty="0" smtClean="0"/>
              <a:t>Post Go-Live Support</a:t>
            </a:r>
            <a:br>
              <a:rPr lang="en-US" sz="1200" b="0" dirty="0" smtClean="0"/>
            </a:br>
            <a:endParaRPr lang="en-US" sz="1200" b="0" dirty="0" smtClean="0"/>
          </a:p>
          <a:p>
            <a:r>
              <a:rPr lang="en-US" sz="1200" b="0" dirty="0" smtClean="0"/>
              <a:t>Retainer Based Plan offering ongoing expert support across the implementation, including such services as:</a:t>
            </a:r>
            <a:br>
              <a:rPr lang="en-US" sz="1200" b="0" dirty="0" smtClean="0"/>
            </a:br>
            <a:endParaRPr lang="en-US" sz="1200" b="0" dirty="0" smtClean="0"/>
          </a:p>
          <a:p>
            <a:pPr lvl="1" fontAlgn="base"/>
            <a:r>
              <a:rPr lang="en-US" sz="1200" b="0" dirty="0"/>
              <a:t>Updates for </a:t>
            </a:r>
            <a:r>
              <a:rPr lang="en-US" sz="1200" b="0" dirty="0" smtClean="0"/>
              <a:t>Performance &amp; Compensation </a:t>
            </a:r>
            <a:r>
              <a:rPr lang="en-US" sz="1200" b="0" dirty="0"/>
              <a:t>forms on demand</a:t>
            </a:r>
          </a:p>
          <a:p>
            <a:pPr lvl="1"/>
            <a:r>
              <a:rPr lang="en-US" sz="1200" b="0" dirty="0"/>
              <a:t>Custom competency framework </a:t>
            </a:r>
            <a:r>
              <a:rPr lang="en-US" sz="1200" b="0" dirty="0" smtClean="0"/>
              <a:t>development</a:t>
            </a:r>
            <a:endParaRPr lang="en-US" sz="1200" b="0" dirty="0"/>
          </a:p>
          <a:p>
            <a:pPr lvl="1"/>
            <a:r>
              <a:rPr lang="en-US" sz="1200" b="0" dirty="0" smtClean="0"/>
              <a:t>Expert help for launching  your review cycle</a:t>
            </a:r>
            <a:endParaRPr lang="en-US" sz="1200" dirty="0"/>
          </a:p>
          <a:p>
            <a:pPr lvl="1"/>
            <a:r>
              <a:rPr lang="en-US" sz="1200" dirty="0" smtClean="0"/>
              <a:t>Other services and consulting implementation consultants can provide </a:t>
            </a:r>
            <a:endParaRPr lang="en-US" sz="1200" dirty="0"/>
          </a:p>
        </p:txBody>
      </p:sp>
      <p:sp>
        <p:nvSpPr>
          <p:cNvPr id="5" name="Content Placeholder 2"/>
          <p:cNvSpPr txBox="1">
            <a:spLocks/>
          </p:cNvSpPr>
          <p:nvPr/>
        </p:nvSpPr>
        <p:spPr>
          <a:xfrm>
            <a:off x="2438400" y="1524000"/>
            <a:ext cx="2209800" cy="4800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Courier New" panose="02070309020205020404" pitchFamily="49" charset="0"/>
              <a:buChar char="o"/>
              <a:defRPr sz="2000" b="0" kern="1200">
                <a:solidFill>
                  <a:srgbClr val="002060"/>
                </a:solidFill>
                <a:latin typeface="+mn-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800" b="0" kern="1200">
                <a:solidFill>
                  <a:schemeClr val="tx1"/>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600" b="0" kern="1200">
                <a:solidFill>
                  <a:schemeClr val="tx1"/>
                </a:solidFill>
                <a:latin typeface="+mn-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4pPr>
            <a:lvl5pPr marL="20574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Administrator Services for </a:t>
            </a:r>
            <a:r>
              <a:rPr lang="en-US" sz="1200" dirty="0" err="1" smtClean="0"/>
              <a:t>SuccessFactors</a:t>
            </a:r>
            <a:r>
              <a:rPr lang="en-US" sz="1200" dirty="0" smtClean="0"/>
              <a:t> Products </a:t>
            </a:r>
            <a:br>
              <a:rPr lang="en-US" sz="1200" dirty="0" smtClean="0"/>
            </a:br>
            <a:r>
              <a:rPr lang="en-US" sz="1200" dirty="0" smtClean="0"/>
              <a:t>on a temporary or permanent basis</a:t>
            </a:r>
            <a:br>
              <a:rPr lang="en-US" sz="1200" dirty="0" smtClean="0"/>
            </a:br>
            <a:endParaRPr lang="en-US" sz="1200" dirty="0" smtClean="0"/>
          </a:p>
          <a:p>
            <a:r>
              <a:rPr lang="en-US" sz="1200" dirty="0" smtClean="0"/>
              <a:t>Ensure your company is covered during:</a:t>
            </a:r>
          </a:p>
          <a:p>
            <a:pPr lvl="1"/>
            <a:r>
              <a:rPr lang="en-US" sz="1200" dirty="0" smtClean="0"/>
              <a:t>Product Implementations</a:t>
            </a:r>
          </a:p>
          <a:p>
            <a:pPr lvl="1"/>
            <a:r>
              <a:rPr lang="en-US" sz="1200" dirty="0" smtClean="0"/>
              <a:t>Heavy Workload Cycles</a:t>
            </a:r>
          </a:p>
          <a:p>
            <a:pPr lvl="1"/>
            <a:r>
              <a:rPr lang="en-US" sz="1200" dirty="0" smtClean="0"/>
              <a:t>Family Medical Leave</a:t>
            </a:r>
          </a:p>
          <a:p>
            <a:pPr lvl="1"/>
            <a:r>
              <a:rPr lang="en-US" sz="1200" dirty="0" smtClean="0"/>
              <a:t>Vacations</a:t>
            </a:r>
          </a:p>
          <a:p>
            <a:pPr lvl="1"/>
            <a:r>
              <a:rPr lang="en-US" sz="1200" dirty="0" smtClean="0"/>
              <a:t>Illness</a:t>
            </a:r>
          </a:p>
          <a:p>
            <a:endParaRPr lang="en-US" sz="1200" dirty="0" smtClean="0"/>
          </a:p>
          <a:p>
            <a:endParaRPr lang="en-US" sz="1200" dirty="0"/>
          </a:p>
        </p:txBody>
      </p:sp>
      <p:sp>
        <p:nvSpPr>
          <p:cNvPr id="6" name="Content Placeholder 6"/>
          <p:cNvSpPr txBox="1">
            <a:spLocks/>
          </p:cNvSpPr>
          <p:nvPr/>
        </p:nvSpPr>
        <p:spPr>
          <a:xfrm>
            <a:off x="4800600" y="1524000"/>
            <a:ext cx="2286000" cy="4800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Courier New" panose="02070309020205020404" pitchFamily="49" charset="0"/>
              <a:buChar char="o"/>
              <a:defRPr sz="2000" b="0" kern="1200">
                <a:solidFill>
                  <a:srgbClr val="002060"/>
                </a:solidFill>
                <a:latin typeface="+mn-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800" b="0" kern="1200">
                <a:solidFill>
                  <a:schemeClr val="tx1"/>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600" b="0" kern="1200">
                <a:solidFill>
                  <a:schemeClr val="tx1"/>
                </a:solidFill>
                <a:latin typeface="+mn-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4pPr>
            <a:lvl5pPr marL="20574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Drive user adoption</a:t>
            </a:r>
            <a:br>
              <a:rPr lang="en-US" sz="1200" dirty="0" smtClean="0"/>
            </a:br>
            <a:endParaRPr lang="en-US" sz="1200" dirty="0" smtClean="0"/>
          </a:p>
          <a:p>
            <a:r>
              <a:rPr lang="en-US" sz="1200" dirty="0" smtClean="0"/>
              <a:t>Develop &amp; enhance skills</a:t>
            </a:r>
            <a:br>
              <a:rPr lang="en-US" sz="1200" dirty="0" smtClean="0"/>
            </a:br>
            <a:endParaRPr lang="en-US" sz="1200" dirty="0" smtClean="0"/>
          </a:p>
          <a:p>
            <a:r>
              <a:rPr lang="en-US" sz="1200" dirty="0" smtClean="0"/>
              <a:t>Instructor-led Training</a:t>
            </a:r>
          </a:p>
          <a:p>
            <a:pPr lvl="1"/>
            <a:r>
              <a:rPr lang="en-US" sz="1200" dirty="0" smtClean="0"/>
              <a:t>eLearning</a:t>
            </a:r>
          </a:p>
          <a:p>
            <a:pPr lvl="1"/>
            <a:r>
              <a:rPr lang="en-US" sz="1200" dirty="0" smtClean="0"/>
              <a:t>Quick Reference Guides</a:t>
            </a:r>
          </a:p>
          <a:p>
            <a:pPr lvl="1"/>
            <a:r>
              <a:rPr lang="en-US" sz="1200" dirty="0" smtClean="0"/>
              <a:t>Courseware Toolkits</a:t>
            </a:r>
          </a:p>
          <a:p>
            <a:pPr lvl="1"/>
            <a:r>
              <a:rPr lang="en-US" sz="1200" dirty="0" smtClean="0"/>
              <a:t>Educational Consulting</a:t>
            </a:r>
            <a:endParaRPr lang="en-US" sz="1200" dirty="0"/>
          </a:p>
        </p:txBody>
      </p:sp>
      <p:sp>
        <p:nvSpPr>
          <p:cNvPr id="7" name="Content Placeholder 2"/>
          <p:cNvSpPr txBox="1">
            <a:spLocks/>
          </p:cNvSpPr>
          <p:nvPr/>
        </p:nvSpPr>
        <p:spPr>
          <a:xfrm>
            <a:off x="6858000" y="1524001"/>
            <a:ext cx="2133599" cy="48005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Courier New" panose="02070309020205020404" pitchFamily="49" charset="0"/>
              <a:buChar char="o"/>
              <a:defRPr sz="2000" b="0" kern="1200">
                <a:solidFill>
                  <a:srgbClr val="002060"/>
                </a:solidFill>
                <a:latin typeface="+mn-lt"/>
                <a:ea typeface="+mn-ea"/>
                <a:cs typeface="+mn-cs"/>
              </a:defRPr>
            </a:lvl1pPr>
            <a:lvl2pPr marL="742950" indent="-285750" algn="l" defTabSz="914400" rtl="0" eaLnBrk="1" latinLnBrk="0" hangingPunct="1">
              <a:spcBef>
                <a:spcPct val="20000"/>
              </a:spcBef>
              <a:buFont typeface="Courier New" panose="02070309020205020404" pitchFamily="49" charset="0"/>
              <a:buChar char="o"/>
              <a:defRPr sz="1800" b="0" kern="1200">
                <a:solidFill>
                  <a:schemeClr val="tx1"/>
                </a:solidFill>
                <a:latin typeface="+mn-lt"/>
                <a:ea typeface="+mn-ea"/>
                <a:cs typeface="+mn-cs"/>
              </a:defRPr>
            </a:lvl2pPr>
            <a:lvl3pPr marL="1143000" indent="-228600" algn="l" defTabSz="914400" rtl="0" eaLnBrk="1" latinLnBrk="0" hangingPunct="1">
              <a:spcBef>
                <a:spcPct val="20000"/>
              </a:spcBef>
              <a:buFont typeface="Courier New" panose="02070309020205020404" pitchFamily="49" charset="0"/>
              <a:buChar char="o"/>
              <a:defRPr sz="1600" b="0" kern="1200">
                <a:solidFill>
                  <a:schemeClr val="tx1"/>
                </a:solidFill>
                <a:latin typeface="+mn-lt"/>
                <a:ea typeface="+mn-ea"/>
                <a:cs typeface="+mn-cs"/>
              </a:defRPr>
            </a:lvl3pPr>
            <a:lvl4pPr marL="16002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4pPr>
            <a:lvl5pPr marL="2057400" indent="-228600" algn="l" defTabSz="914400" rtl="0" eaLnBrk="1" latinLnBrk="0" hangingPunct="1">
              <a:spcBef>
                <a:spcPct val="20000"/>
              </a:spcBef>
              <a:buFont typeface="Courier New" panose="02070309020205020404" pitchFamily="49" charset="0"/>
              <a:buChar char="o"/>
              <a:defRPr sz="14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On-staff consultants skilled in driving business alignment, strategy development, implementation &amp; configuration, end user adoption, and metrics to evaluate impact</a:t>
            </a:r>
            <a:br>
              <a:rPr lang="en-US" sz="1200" dirty="0" smtClean="0"/>
            </a:br>
            <a:endParaRPr lang="en-US" sz="1200" dirty="0" smtClean="0"/>
          </a:p>
          <a:p>
            <a:r>
              <a:rPr lang="en-US" sz="1200" dirty="0" smtClean="0"/>
              <a:t>Sample consulting services</a:t>
            </a:r>
            <a:br>
              <a:rPr lang="en-US" sz="1200" dirty="0" smtClean="0"/>
            </a:br>
            <a:r>
              <a:rPr lang="en-US" sz="1200" dirty="0" smtClean="0"/>
              <a:t>- Competency Development</a:t>
            </a:r>
            <a:br>
              <a:rPr lang="en-US" sz="1200" dirty="0" smtClean="0"/>
            </a:br>
            <a:r>
              <a:rPr lang="en-US" sz="1200" dirty="0" smtClean="0"/>
              <a:t>- Custom Reporting</a:t>
            </a:r>
            <a:br>
              <a:rPr lang="en-US" sz="1200" dirty="0" smtClean="0"/>
            </a:br>
            <a:r>
              <a:rPr lang="en-US" sz="1200" dirty="0" smtClean="0"/>
              <a:t>- Performance Management</a:t>
            </a:r>
            <a:br>
              <a:rPr lang="en-US" sz="1200" dirty="0" smtClean="0"/>
            </a:br>
            <a:r>
              <a:rPr lang="en-US" sz="1200" dirty="0" smtClean="0"/>
              <a:t>- Professional Services</a:t>
            </a:r>
            <a:br>
              <a:rPr lang="en-US" sz="1200" dirty="0" smtClean="0"/>
            </a:br>
            <a:r>
              <a:rPr lang="en-US" sz="1200" dirty="0" smtClean="0"/>
              <a:t>- Talent Strategy</a:t>
            </a:r>
            <a:br>
              <a:rPr lang="en-US" sz="1200" dirty="0" smtClean="0"/>
            </a:br>
            <a:r>
              <a:rPr lang="en-US" sz="1200" dirty="0" smtClean="0"/>
              <a:t>- Workforce Planning and Analytics</a:t>
            </a:r>
            <a:endParaRPr lang="en-US" sz="1200" dirty="0"/>
          </a:p>
        </p:txBody>
      </p:sp>
      <p:sp>
        <p:nvSpPr>
          <p:cNvPr id="8" name="Title 1"/>
          <p:cNvSpPr txBox="1">
            <a:spLocks/>
          </p:cNvSpPr>
          <p:nvPr/>
        </p:nvSpPr>
        <p:spPr>
          <a:xfrm>
            <a:off x="2819400" y="838200"/>
            <a:ext cx="2895600" cy="762000"/>
          </a:xfrm>
          <a:prstGeom prst="rect">
            <a:avLst/>
          </a:prstGeom>
        </p:spPr>
        <p:txBody>
          <a:bodyPr anchor="ctr" anchorCtr="0">
            <a:normAutofit/>
          </a:bodyPr>
          <a:lstStyle>
            <a:lvl1pPr algn="l" defTabSz="914400" rtl="0" eaLnBrk="1" latinLnBrk="0" hangingPunct="1">
              <a:spcBef>
                <a:spcPct val="0"/>
              </a:spcBef>
              <a:buNone/>
              <a:defRPr sz="2800" b="0" kern="1200">
                <a:solidFill>
                  <a:srgbClr val="C00000"/>
                </a:solidFill>
                <a:latin typeface="+mj-lt"/>
                <a:ea typeface="+mj-ea"/>
                <a:cs typeface="+mj-cs"/>
              </a:defRPr>
            </a:lvl1pPr>
          </a:lstStyle>
          <a:p>
            <a:r>
              <a:rPr lang="en-US" sz="1800" dirty="0" err="1" smtClean="0">
                <a:effectLst>
                  <a:outerShdw blurRad="38100" dist="38100" dir="2700000" algn="tl">
                    <a:srgbClr val="000000">
                      <a:alpha val="43137"/>
                    </a:srgbClr>
                  </a:outerShdw>
                </a:effectLst>
                <a:latin typeface="Calibri"/>
                <a:cs typeface="Calibri"/>
              </a:rPr>
              <a:t>MyAdmin</a:t>
            </a:r>
            <a:endParaRPr lang="en-US" sz="1800" dirty="0">
              <a:effectLst>
                <a:outerShdw blurRad="38100" dist="38100" dir="2700000" algn="tl">
                  <a:srgbClr val="000000">
                    <a:alpha val="43137"/>
                  </a:srgbClr>
                </a:outerShdw>
              </a:effectLst>
              <a:latin typeface="Calibri"/>
              <a:cs typeface="Calibri"/>
            </a:endParaRPr>
          </a:p>
        </p:txBody>
      </p:sp>
      <p:sp>
        <p:nvSpPr>
          <p:cNvPr id="9" name="Title 1"/>
          <p:cNvSpPr txBox="1">
            <a:spLocks/>
          </p:cNvSpPr>
          <p:nvPr/>
        </p:nvSpPr>
        <p:spPr>
          <a:xfrm>
            <a:off x="4953000" y="838200"/>
            <a:ext cx="3048000" cy="762000"/>
          </a:xfrm>
          <a:prstGeom prst="rect">
            <a:avLst/>
          </a:prstGeom>
        </p:spPr>
        <p:txBody>
          <a:bodyPr anchor="ctr" anchorCtr="0">
            <a:normAutofit/>
          </a:bodyPr>
          <a:lstStyle>
            <a:lvl1pPr algn="l" defTabSz="914400" rtl="0" eaLnBrk="1" latinLnBrk="0" hangingPunct="1">
              <a:spcBef>
                <a:spcPct val="0"/>
              </a:spcBef>
              <a:buNone/>
              <a:defRPr sz="2800" b="0" kern="1200">
                <a:solidFill>
                  <a:srgbClr val="C00000"/>
                </a:solidFill>
                <a:latin typeface="+mj-lt"/>
                <a:ea typeface="+mj-ea"/>
                <a:cs typeface="+mj-cs"/>
              </a:defRPr>
            </a:lvl1pPr>
          </a:lstStyle>
          <a:p>
            <a:r>
              <a:rPr lang="en-US" sz="1800" dirty="0" smtClean="0">
                <a:effectLst>
                  <a:outerShdw blurRad="38100" dist="38100" dir="2700000" algn="tl">
                    <a:srgbClr val="000000">
                      <a:alpha val="43137"/>
                    </a:srgbClr>
                  </a:outerShdw>
                </a:effectLst>
                <a:latin typeface="Calibri"/>
                <a:cs typeface="Calibri"/>
              </a:rPr>
              <a:t>Aasonn University</a:t>
            </a:r>
            <a:endParaRPr lang="en-US" sz="1800" dirty="0">
              <a:effectLst>
                <a:outerShdw blurRad="38100" dist="38100" dir="2700000" algn="tl">
                  <a:srgbClr val="000000">
                    <a:alpha val="43137"/>
                  </a:srgbClr>
                </a:outerShdw>
              </a:effectLst>
              <a:latin typeface="Calibri"/>
              <a:cs typeface="Calibri"/>
            </a:endParaRPr>
          </a:p>
        </p:txBody>
      </p:sp>
      <p:sp>
        <p:nvSpPr>
          <p:cNvPr id="10" name="Title 1"/>
          <p:cNvSpPr txBox="1">
            <a:spLocks/>
          </p:cNvSpPr>
          <p:nvPr/>
        </p:nvSpPr>
        <p:spPr>
          <a:xfrm>
            <a:off x="7086600" y="838200"/>
            <a:ext cx="3048000" cy="762000"/>
          </a:xfrm>
          <a:prstGeom prst="rect">
            <a:avLst/>
          </a:prstGeom>
        </p:spPr>
        <p:txBody>
          <a:bodyPr anchor="ctr" anchorCtr="0">
            <a:normAutofit/>
          </a:bodyPr>
          <a:lstStyle>
            <a:lvl1pPr algn="l" defTabSz="914400" rtl="0" eaLnBrk="1" latinLnBrk="0" hangingPunct="1">
              <a:spcBef>
                <a:spcPct val="0"/>
              </a:spcBef>
              <a:buNone/>
              <a:defRPr sz="2800" b="0" kern="1200">
                <a:solidFill>
                  <a:srgbClr val="C00000"/>
                </a:solidFill>
                <a:latin typeface="+mj-lt"/>
                <a:ea typeface="+mj-ea"/>
                <a:cs typeface="+mj-cs"/>
              </a:defRPr>
            </a:lvl1pPr>
          </a:lstStyle>
          <a:p>
            <a:r>
              <a:rPr lang="en-US" sz="1800" dirty="0" smtClean="0">
                <a:effectLst>
                  <a:outerShdw blurRad="38100" dist="38100" dir="2700000" algn="tl">
                    <a:srgbClr val="000000">
                      <a:alpha val="43137"/>
                    </a:srgbClr>
                  </a:outerShdw>
                </a:effectLst>
                <a:latin typeface="Calibri"/>
                <a:cs typeface="Calibri"/>
              </a:rPr>
              <a:t>Consulting Services</a:t>
            </a:r>
            <a:endParaRPr lang="en-US" sz="1800" dirty="0">
              <a:effectLst>
                <a:outerShdw blurRad="38100" dist="38100" dir="2700000" algn="tl">
                  <a:srgbClr val="000000">
                    <a:alpha val="43137"/>
                  </a:srgbClr>
                </a:outerShdw>
              </a:effectLst>
              <a:latin typeface="Calibri"/>
              <a:cs typeface="Calibri"/>
            </a:endParaRPr>
          </a:p>
        </p:txBody>
      </p:sp>
      <p:sp>
        <p:nvSpPr>
          <p:cNvPr id="11" name="Title 1"/>
          <p:cNvSpPr txBox="1">
            <a:spLocks/>
          </p:cNvSpPr>
          <p:nvPr/>
        </p:nvSpPr>
        <p:spPr>
          <a:xfrm>
            <a:off x="152400" y="76200"/>
            <a:ext cx="8229600" cy="762000"/>
          </a:xfrm>
          <a:prstGeom prst="rect">
            <a:avLst/>
          </a:prstGeom>
        </p:spPr>
        <p:txBody>
          <a:bodyPr anchor="ctr" anchorCtr="0"/>
          <a:lstStyle>
            <a:lvl1pPr algn="l" defTabSz="914400" rtl="0" eaLnBrk="1" latinLnBrk="0" hangingPunct="1">
              <a:spcBef>
                <a:spcPct val="0"/>
              </a:spcBef>
              <a:buNone/>
              <a:defRPr sz="2800" b="0" kern="1200">
                <a:solidFill>
                  <a:srgbClr val="C00000"/>
                </a:solidFill>
                <a:latin typeface="+mj-lt"/>
                <a:ea typeface="+mj-ea"/>
                <a:cs typeface="+mj-cs"/>
              </a:defRPr>
            </a:lvl1pPr>
          </a:lstStyle>
          <a:p>
            <a:r>
              <a:rPr lang="en-US" b="1" dirty="0" err="1" smtClean="0"/>
              <a:t>Aasonn’s</a:t>
            </a:r>
            <a:r>
              <a:rPr lang="en-US" b="1" dirty="0" smtClean="0"/>
              <a:t> Post-Implementation Services</a:t>
            </a:r>
            <a:endParaRPr lang="en-US" b="1" dirty="0"/>
          </a:p>
        </p:txBody>
      </p:sp>
    </p:spTree>
    <p:extLst>
      <p:ext uri="{BB962C8B-B14F-4D97-AF65-F5344CB8AC3E}">
        <p14:creationId xmlns:p14="http://schemas.microsoft.com/office/powerpoint/2010/main" val="368409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Selected Client List</a:t>
            </a:r>
            <a:endParaRPr lang="en-US" b="1" dirty="0"/>
          </a:p>
        </p:txBody>
      </p:sp>
      <p:pic>
        <p:nvPicPr>
          <p:cNvPr id="4" name="Picture 3"/>
          <p:cNvPicPr>
            <a:picLocks noChangeAspect="1"/>
          </p:cNvPicPr>
          <p:nvPr/>
        </p:nvPicPr>
        <p:blipFill>
          <a:blip r:embed="rId2"/>
          <a:stretch>
            <a:fillRect/>
          </a:stretch>
        </p:blipFill>
        <p:spPr>
          <a:xfrm>
            <a:off x="2971800" y="2438400"/>
            <a:ext cx="1188890" cy="890520"/>
          </a:xfrm>
          <a:prstGeom prst="rect">
            <a:avLst/>
          </a:prstGeom>
        </p:spPr>
      </p:pic>
      <p:pic>
        <p:nvPicPr>
          <p:cNvPr id="5" name="Picture 4"/>
          <p:cNvPicPr>
            <a:picLocks noChangeAspect="1"/>
          </p:cNvPicPr>
          <p:nvPr/>
        </p:nvPicPr>
        <p:blipFill>
          <a:blip r:embed="rId3"/>
          <a:stretch>
            <a:fillRect/>
          </a:stretch>
        </p:blipFill>
        <p:spPr>
          <a:xfrm>
            <a:off x="2362200" y="3581400"/>
            <a:ext cx="1759260" cy="939800"/>
          </a:xfrm>
          <a:prstGeom prst="rect">
            <a:avLst/>
          </a:prstGeom>
        </p:spPr>
      </p:pic>
      <p:pic>
        <p:nvPicPr>
          <p:cNvPr id="6" name="Picture 5"/>
          <p:cNvPicPr>
            <a:picLocks noChangeAspect="1"/>
          </p:cNvPicPr>
          <p:nvPr/>
        </p:nvPicPr>
        <p:blipFill>
          <a:blip r:embed="rId4"/>
          <a:stretch>
            <a:fillRect/>
          </a:stretch>
        </p:blipFill>
        <p:spPr>
          <a:xfrm>
            <a:off x="762000" y="4800600"/>
            <a:ext cx="2692400" cy="645237"/>
          </a:xfrm>
          <a:prstGeom prst="rect">
            <a:avLst/>
          </a:prstGeom>
        </p:spPr>
      </p:pic>
      <p:pic>
        <p:nvPicPr>
          <p:cNvPr id="7" name="Picture 6"/>
          <p:cNvPicPr>
            <a:picLocks noChangeAspect="1"/>
          </p:cNvPicPr>
          <p:nvPr/>
        </p:nvPicPr>
        <p:blipFill>
          <a:blip r:embed="rId5"/>
          <a:stretch>
            <a:fillRect/>
          </a:stretch>
        </p:blipFill>
        <p:spPr>
          <a:xfrm>
            <a:off x="228600" y="3505200"/>
            <a:ext cx="1730839" cy="1003300"/>
          </a:xfrm>
          <a:prstGeom prst="rect">
            <a:avLst/>
          </a:prstGeom>
        </p:spPr>
      </p:pic>
      <p:pic>
        <p:nvPicPr>
          <p:cNvPr id="8" name="Picture 7"/>
          <p:cNvPicPr>
            <a:picLocks noChangeAspect="1"/>
          </p:cNvPicPr>
          <p:nvPr/>
        </p:nvPicPr>
        <p:blipFill>
          <a:blip r:embed="rId6"/>
          <a:stretch>
            <a:fillRect/>
          </a:stretch>
        </p:blipFill>
        <p:spPr>
          <a:xfrm>
            <a:off x="2209800" y="1143000"/>
            <a:ext cx="1283871" cy="1079500"/>
          </a:xfrm>
          <a:prstGeom prst="rect">
            <a:avLst/>
          </a:prstGeom>
        </p:spPr>
      </p:pic>
      <p:pic>
        <p:nvPicPr>
          <p:cNvPr id="9" name="Picture 8"/>
          <p:cNvPicPr>
            <a:picLocks noChangeAspect="1"/>
          </p:cNvPicPr>
          <p:nvPr/>
        </p:nvPicPr>
        <p:blipFill>
          <a:blip r:embed="rId7"/>
          <a:stretch>
            <a:fillRect/>
          </a:stretch>
        </p:blipFill>
        <p:spPr>
          <a:xfrm>
            <a:off x="381000" y="2209800"/>
            <a:ext cx="1866900" cy="656872"/>
          </a:xfrm>
          <a:prstGeom prst="rect">
            <a:avLst/>
          </a:prstGeom>
        </p:spPr>
      </p:pic>
      <p:pic>
        <p:nvPicPr>
          <p:cNvPr id="10" name="Picture 9"/>
          <p:cNvPicPr>
            <a:picLocks noChangeAspect="1"/>
          </p:cNvPicPr>
          <p:nvPr/>
        </p:nvPicPr>
        <p:blipFill>
          <a:blip r:embed="rId8"/>
          <a:stretch>
            <a:fillRect/>
          </a:stretch>
        </p:blipFill>
        <p:spPr>
          <a:xfrm>
            <a:off x="304800" y="1143000"/>
            <a:ext cx="1641886" cy="939800"/>
          </a:xfrm>
          <a:prstGeom prst="rect">
            <a:avLst/>
          </a:prstGeom>
        </p:spPr>
      </p:pic>
      <p:pic>
        <p:nvPicPr>
          <p:cNvPr id="11" name="Picture 10"/>
          <p:cNvPicPr>
            <a:picLocks noChangeAspect="1"/>
          </p:cNvPicPr>
          <p:nvPr/>
        </p:nvPicPr>
        <p:blipFill>
          <a:blip r:embed="rId9"/>
          <a:stretch>
            <a:fillRect/>
          </a:stretch>
        </p:blipFill>
        <p:spPr>
          <a:xfrm>
            <a:off x="5562600" y="1143000"/>
            <a:ext cx="2209800" cy="799794"/>
          </a:xfrm>
          <a:prstGeom prst="rect">
            <a:avLst/>
          </a:prstGeom>
        </p:spPr>
      </p:pic>
      <p:pic>
        <p:nvPicPr>
          <p:cNvPr id="12" name="Picture 11"/>
          <p:cNvPicPr>
            <a:picLocks noChangeAspect="1"/>
          </p:cNvPicPr>
          <p:nvPr/>
        </p:nvPicPr>
        <p:blipFill>
          <a:blip r:embed="rId10"/>
          <a:stretch>
            <a:fillRect/>
          </a:stretch>
        </p:blipFill>
        <p:spPr>
          <a:xfrm>
            <a:off x="3886200" y="1219200"/>
            <a:ext cx="1155700" cy="699818"/>
          </a:xfrm>
          <a:prstGeom prst="rect">
            <a:avLst/>
          </a:prstGeom>
        </p:spPr>
      </p:pic>
      <p:pic>
        <p:nvPicPr>
          <p:cNvPr id="13" name="Picture 12"/>
          <p:cNvPicPr>
            <a:picLocks noChangeAspect="1"/>
          </p:cNvPicPr>
          <p:nvPr/>
        </p:nvPicPr>
        <p:blipFill>
          <a:blip r:embed="rId11"/>
          <a:stretch>
            <a:fillRect/>
          </a:stretch>
        </p:blipFill>
        <p:spPr>
          <a:xfrm>
            <a:off x="914400" y="5715000"/>
            <a:ext cx="1600200" cy="458291"/>
          </a:xfrm>
          <a:prstGeom prst="rect">
            <a:avLst/>
          </a:prstGeom>
        </p:spPr>
      </p:pic>
      <p:pic>
        <p:nvPicPr>
          <p:cNvPr id="14" name="Picture 13"/>
          <p:cNvPicPr>
            <a:picLocks noChangeAspect="1"/>
          </p:cNvPicPr>
          <p:nvPr/>
        </p:nvPicPr>
        <p:blipFill>
          <a:blip r:embed="rId12"/>
          <a:stretch>
            <a:fillRect/>
          </a:stretch>
        </p:blipFill>
        <p:spPr>
          <a:xfrm>
            <a:off x="2971800" y="5486400"/>
            <a:ext cx="2019300" cy="1281754"/>
          </a:xfrm>
          <a:prstGeom prst="rect">
            <a:avLst/>
          </a:prstGeom>
        </p:spPr>
      </p:pic>
      <p:pic>
        <p:nvPicPr>
          <p:cNvPr id="15" name="Picture 14"/>
          <p:cNvPicPr>
            <a:picLocks noChangeAspect="1"/>
          </p:cNvPicPr>
          <p:nvPr/>
        </p:nvPicPr>
        <p:blipFill>
          <a:blip r:embed="rId13"/>
          <a:stretch>
            <a:fillRect/>
          </a:stretch>
        </p:blipFill>
        <p:spPr>
          <a:xfrm>
            <a:off x="7239000" y="3048000"/>
            <a:ext cx="1288757" cy="1727200"/>
          </a:xfrm>
          <a:prstGeom prst="rect">
            <a:avLst/>
          </a:prstGeom>
        </p:spPr>
      </p:pic>
      <p:pic>
        <p:nvPicPr>
          <p:cNvPr id="16" name="Picture 15"/>
          <p:cNvPicPr>
            <a:picLocks noChangeAspect="1"/>
          </p:cNvPicPr>
          <p:nvPr/>
        </p:nvPicPr>
        <p:blipFill>
          <a:blip r:embed="rId14"/>
          <a:stretch>
            <a:fillRect/>
          </a:stretch>
        </p:blipFill>
        <p:spPr>
          <a:xfrm>
            <a:off x="7162800" y="2057400"/>
            <a:ext cx="1101584" cy="901700"/>
          </a:xfrm>
          <a:prstGeom prst="rect">
            <a:avLst/>
          </a:prstGeom>
        </p:spPr>
      </p:pic>
      <p:pic>
        <p:nvPicPr>
          <p:cNvPr id="17" name="Picture 16"/>
          <p:cNvPicPr>
            <a:picLocks noChangeAspect="1"/>
          </p:cNvPicPr>
          <p:nvPr/>
        </p:nvPicPr>
        <p:blipFill>
          <a:blip r:embed="rId15"/>
          <a:stretch>
            <a:fillRect/>
          </a:stretch>
        </p:blipFill>
        <p:spPr>
          <a:xfrm>
            <a:off x="4724400" y="2286000"/>
            <a:ext cx="1930400" cy="687962"/>
          </a:xfrm>
          <a:prstGeom prst="rect">
            <a:avLst/>
          </a:prstGeom>
        </p:spPr>
      </p:pic>
      <p:pic>
        <p:nvPicPr>
          <p:cNvPr id="18" name="Picture 17"/>
          <p:cNvPicPr>
            <a:picLocks noChangeAspect="1"/>
          </p:cNvPicPr>
          <p:nvPr/>
        </p:nvPicPr>
        <p:blipFill>
          <a:blip r:embed="rId16"/>
          <a:stretch>
            <a:fillRect/>
          </a:stretch>
        </p:blipFill>
        <p:spPr>
          <a:xfrm>
            <a:off x="4876800" y="3276600"/>
            <a:ext cx="1651000" cy="948209"/>
          </a:xfrm>
          <a:prstGeom prst="rect">
            <a:avLst/>
          </a:prstGeom>
        </p:spPr>
      </p:pic>
      <p:pic>
        <p:nvPicPr>
          <p:cNvPr id="19" name="Picture 18"/>
          <p:cNvPicPr>
            <a:picLocks noChangeAspect="1"/>
          </p:cNvPicPr>
          <p:nvPr/>
        </p:nvPicPr>
        <p:blipFill>
          <a:blip r:embed="rId17"/>
          <a:stretch>
            <a:fillRect/>
          </a:stretch>
        </p:blipFill>
        <p:spPr>
          <a:xfrm>
            <a:off x="4419600" y="4495800"/>
            <a:ext cx="1046480" cy="1244600"/>
          </a:xfrm>
          <a:prstGeom prst="rect">
            <a:avLst/>
          </a:prstGeom>
        </p:spPr>
      </p:pic>
      <p:pic>
        <p:nvPicPr>
          <p:cNvPr id="20" name="Picture 19"/>
          <p:cNvPicPr>
            <a:picLocks noChangeAspect="1"/>
          </p:cNvPicPr>
          <p:nvPr/>
        </p:nvPicPr>
        <p:blipFill>
          <a:blip r:embed="rId18"/>
          <a:stretch>
            <a:fillRect/>
          </a:stretch>
        </p:blipFill>
        <p:spPr>
          <a:xfrm>
            <a:off x="5715000" y="4800600"/>
            <a:ext cx="1866900" cy="440459"/>
          </a:xfrm>
          <a:prstGeom prst="rect">
            <a:avLst/>
          </a:prstGeom>
        </p:spPr>
      </p:pic>
      <p:pic>
        <p:nvPicPr>
          <p:cNvPr id="21" name="Picture 20"/>
          <p:cNvPicPr>
            <a:picLocks noChangeAspect="1"/>
          </p:cNvPicPr>
          <p:nvPr/>
        </p:nvPicPr>
        <p:blipFill>
          <a:blip r:embed="rId19"/>
          <a:stretch>
            <a:fillRect/>
          </a:stretch>
        </p:blipFill>
        <p:spPr>
          <a:xfrm>
            <a:off x="5715000" y="5638800"/>
            <a:ext cx="1613056" cy="850900"/>
          </a:xfrm>
          <a:prstGeom prst="rect">
            <a:avLst/>
          </a:prstGeom>
        </p:spPr>
      </p:pic>
      <p:pic>
        <p:nvPicPr>
          <p:cNvPr id="22" name="Picture 21"/>
          <p:cNvPicPr>
            <a:picLocks noChangeAspect="1"/>
          </p:cNvPicPr>
          <p:nvPr/>
        </p:nvPicPr>
        <p:blipFill>
          <a:blip r:embed="rId20"/>
          <a:stretch>
            <a:fillRect/>
          </a:stretch>
        </p:blipFill>
        <p:spPr>
          <a:xfrm>
            <a:off x="8077200" y="1143000"/>
            <a:ext cx="733330" cy="787400"/>
          </a:xfrm>
          <a:prstGeom prst="rect">
            <a:avLst/>
          </a:prstGeom>
        </p:spPr>
      </p:pic>
      <p:pic>
        <p:nvPicPr>
          <p:cNvPr id="23" name="Picture 22"/>
          <p:cNvPicPr>
            <a:picLocks noChangeAspect="1"/>
          </p:cNvPicPr>
          <p:nvPr/>
        </p:nvPicPr>
        <p:blipFill>
          <a:blip r:embed="rId21"/>
          <a:stretch>
            <a:fillRect/>
          </a:stretch>
        </p:blipFill>
        <p:spPr>
          <a:xfrm>
            <a:off x="2667000" y="5334000"/>
            <a:ext cx="1219200" cy="544286"/>
          </a:xfrm>
          <a:prstGeom prst="rect">
            <a:avLst/>
          </a:prstGeom>
        </p:spPr>
      </p:pic>
      <p:pic>
        <p:nvPicPr>
          <p:cNvPr id="24" name="Picture 23"/>
          <p:cNvPicPr>
            <a:picLocks noChangeAspect="1"/>
          </p:cNvPicPr>
          <p:nvPr/>
        </p:nvPicPr>
        <p:blipFill>
          <a:blip r:embed="rId22"/>
          <a:stretch>
            <a:fillRect/>
          </a:stretch>
        </p:blipFill>
        <p:spPr>
          <a:xfrm>
            <a:off x="7543800" y="5181600"/>
            <a:ext cx="1325498" cy="939800"/>
          </a:xfrm>
          <a:prstGeom prst="rect">
            <a:avLst/>
          </a:prstGeom>
        </p:spPr>
      </p:pic>
      <p:pic>
        <p:nvPicPr>
          <p:cNvPr id="25" name="Picture 24"/>
          <p:cNvPicPr>
            <a:picLocks noChangeAspect="1"/>
          </p:cNvPicPr>
          <p:nvPr/>
        </p:nvPicPr>
        <p:blipFill>
          <a:blip r:embed="rId23"/>
          <a:stretch>
            <a:fillRect/>
          </a:stretch>
        </p:blipFill>
        <p:spPr>
          <a:xfrm>
            <a:off x="7772400" y="6150756"/>
            <a:ext cx="1339193" cy="688851"/>
          </a:xfrm>
          <a:prstGeom prst="rect">
            <a:avLst/>
          </a:prstGeom>
        </p:spPr>
      </p:pic>
    </p:spTree>
    <p:extLst>
      <p:ext uri="{BB962C8B-B14F-4D97-AF65-F5344CB8AC3E}">
        <p14:creationId xmlns:p14="http://schemas.microsoft.com/office/powerpoint/2010/main" val="394597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Appendix:</a:t>
            </a:r>
            <a:br>
              <a:rPr lang="en-US" dirty="0" smtClean="0"/>
            </a:br>
            <a:r>
              <a:rPr lang="en-US" dirty="0" err="1" smtClean="0"/>
              <a:t>Successfactors</a:t>
            </a:r>
            <a:r>
              <a:rPr lang="en-US" dirty="0" smtClean="0"/>
              <a:t> product info</a:t>
            </a:r>
            <a:endParaRPr lang="en-US" dirty="0"/>
          </a:p>
        </p:txBody>
      </p:sp>
    </p:spTree>
    <p:extLst>
      <p:ext uri="{BB962C8B-B14F-4D97-AF65-F5344CB8AC3E}">
        <p14:creationId xmlns:p14="http://schemas.microsoft.com/office/powerpoint/2010/main" val="24481950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2013 Aasonn PowerPoint Template.potx" id="{662B8A12-A1BA-421F-BCD5-FF4F759E753D}" vid="{D3D36E8D-6A86-48E1-BD48-F4FEA4AEAD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3192</TotalTime>
  <Words>1337</Words>
  <Application>Microsoft Office PowerPoint</Application>
  <PresentationFormat>On-screen Show (4:3)</PresentationFormat>
  <Paragraphs>351</Paragraphs>
  <Slides>19</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 Unicode MS</vt:lpstr>
      <vt:lpstr>ＭＳ Ｐゴシック</vt:lpstr>
      <vt:lpstr>Arial</vt:lpstr>
      <vt:lpstr>Calibri</vt:lpstr>
      <vt:lpstr>Courier New</vt:lpstr>
      <vt:lpstr>Times New Roman Bold Italic</vt:lpstr>
      <vt:lpstr>Times New Roman Italic</vt:lpstr>
      <vt:lpstr>Verdana</vt:lpstr>
      <vt:lpstr>Office Theme</vt:lpstr>
      <vt:lpstr>Aasonn Corporate Overview</vt:lpstr>
      <vt:lpstr>PowerPoint Presentation</vt:lpstr>
      <vt:lpstr>HR System continuum…   Aasonn can help you navigate through each stage</vt:lpstr>
      <vt:lpstr>Our Partners</vt:lpstr>
      <vt:lpstr>We implement &amp; sell the Entire BizX Suite  with a Blueprint for Success (BizX2 )</vt:lpstr>
      <vt:lpstr>PowerPoint Presentation</vt:lpstr>
      <vt:lpstr>MyConsultant Plan</vt:lpstr>
      <vt:lpstr>Selected Client List</vt:lpstr>
      <vt:lpstr>Appendix: Successfactors product info</vt:lpstr>
      <vt:lpstr>SuccessFactors is uniquely suited to support our customers</vt:lpstr>
      <vt:lpstr> Agile, Engaging and Beautiful Designed for how people work</vt:lpstr>
      <vt:lpstr>SuccessFactors Positioned as a Leader In Garter’s 2013 Magic Quadrant for Talent Management Suites</vt:lpstr>
      <vt:lpstr>SuccessFactors Business Execution</vt:lpstr>
      <vt:lpstr>SuccessFactors HCM Solution Portfolio</vt:lpstr>
      <vt:lpstr>SuccessFactors Talent Management Unified talent processes covering the entire employee lifecycle</vt:lpstr>
      <vt:lpstr>But not just breadth… comprehensive means depth</vt:lpstr>
      <vt:lpstr>SuccessFactors Performance &amp; Goals</vt:lpstr>
      <vt:lpstr>Succession &amp; Development </vt:lpstr>
      <vt:lpstr>SuccessFactors Learning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Raly  Ivanova</dc:creator>
  <cp:lastModifiedBy>Bonnie Tinder</cp:lastModifiedBy>
  <cp:revision>125</cp:revision>
  <cp:lastPrinted>2014-03-19T13:47:16Z</cp:lastPrinted>
  <dcterms:created xsi:type="dcterms:W3CDTF">2013-04-23T19:35:45Z</dcterms:created>
  <dcterms:modified xsi:type="dcterms:W3CDTF">2014-03-19T14:08:12Z</dcterms:modified>
</cp:coreProperties>
</file>